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9"/>
  </p:notesMasterIdLst>
  <p:sldIdLst>
    <p:sldId id="256" r:id="rId2"/>
    <p:sldId id="275" r:id="rId3"/>
    <p:sldId id="274" r:id="rId4"/>
    <p:sldId id="257" r:id="rId5"/>
    <p:sldId id="309" r:id="rId6"/>
    <p:sldId id="258" r:id="rId7"/>
    <p:sldId id="365" r:id="rId8"/>
    <p:sldId id="368" r:id="rId9"/>
    <p:sldId id="370" r:id="rId10"/>
    <p:sldId id="369" r:id="rId11"/>
    <p:sldId id="267" r:id="rId12"/>
    <p:sldId id="268" r:id="rId13"/>
    <p:sldId id="308" r:id="rId14"/>
    <p:sldId id="270" r:id="rId15"/>
    <p:sldId id="354" r:id="rId16"/>
    <p:sldId id="262" r:id="rId17"/>
    <p:sldId id="277" r:id="rId18"/>
    <p:sldId id="263" r:id="rId19"/>
    <p:sldId id="264" r:id="rId20"/>
    <p:sldId id="307" r:id="rId21"/>
    <p:sldId id="310" r:id="rId22"/>
    <p:sldId id="259" r:id="rId23"/>
    <p:sldId id="312" r:id="rId24"/>
    <p:sldId id="311" r:id="rId25"/>
    <p:sldId id="266" r:id="rId26"/>
    <p:sldId id="313" r:id="rId27"/>
    <p:sldId id="265" r:id="rId28"/>
    <p:sldId id="314" r:id="rId29"/>
    <p:sldId id="260" r:id="rId30"/>
    <p:sldId id="276" r:id="rId31"/>
    <p:sldId id="315" r:id="rId32"/>
    <p:sldId id="298" r:id="rId33"/>
    <p:sldId id="317" r:id="rId34"/>
    <p:sldId id="271" r:id="rId35"/>
    <p:sldId id="355" r:id="rId36"/>
    <p:sldId id="320" r:id="rId37"/>
    <p:sldId id="319" r:id="rId38"/>
    <p:sldId id="273" r:id="rId39"/>
    <p:sldId id="278" r:id="rId40"/>
    <p:sldId id="280" r:id="rId41"/>
    <p:sldId id="282" r:id="rId42"/>
    <p:sldId id="350" r:id="rId43"/>
    <p:sldId id="283" r:id="rId44"/>
    <p:sldId id="284" r:id="rId45"/>
    <p:sldId id="351" r:id="rId46"/>
    <p:sldId id="371" r:id="rId47"/>
    <p:sldId id="352" r:id="rId48"/>
    <p:sldId id="367" r:id="rId49"/>
    <p:sldId id="353" r:id="rId50"/>
    <p:sldId id="366" r:id="rId51"/>
    <p:sldId id="332" r:id="rId52"/>
    <p:sldId id="288" r:id="rId53"/>
    <p:sldId id="331" r:id="rId54"/>
    <p:sldId id="333" r:id="rId55"/>
    <p:sldId id="334" r:id="rId56"/>
    <p:sldId id="336" r:id="rId57"/>
    <p:sldId id="337" r:id="rId58"/>
    <p:sldId id="338" r:id="rId59"/>
    <p:sldId id="328" r:id="rId60"/>
    <p:sldId id="335" r:id="rId61"/>
    <p:sldId id="359" r:id="rId62"/>
    <p:sldId id="347" r:id="rId63"/>
    <p:sldId id="293" r:id="rId64"/>
    <p:sldId id="339" r:id="rId65"/>
    <p:sldId id="329" r:id="rId66"/>
    <p:sldId id="340" r:id="rId67"/>
    <p:sldId id="348" r:id="rId68"/>
    <p:sldId id="341" r:id="rId69"/>
    <p:sldId id="349" r:id="rId70"/>
    <p:sldId id="342" r:id="rId71"/>
    <p:sldId id="343" r:id="rId72"/>
    <p:sldId id="323" r:id="rId73"/>
    <p:sldId id="344" r:id="rId74"/>
    <p:sldId id="345" r:id="rId75"/>
    <p:sldId id="346" r:id="rId76"/>
    <p:sldId id="361" r:id="rId77"/>
    <p:sldId id="360"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567"/>
    <p:restoredTop sz="93393"/>
  </p:normalViewPr>
  <p:slideViewPr>
    <p:cSldViewPr snapToGrid="0">
      <p:cViewPr varScale="1">
        <p:scale>
          <a:sx n="137" d="100"/>
          <a:sy n="137" d="100"/>
        </p:scale>
        <p:origin x="432" y="200"/>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AEDDD5-F691-1643-86ED-D60FE9249DFF}" type="datetimeFigureOut">
              <a:rPr lang="en-US" smtClean="0"/>
              <a:t>11/7/24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C554C5-355F-8B41-88A8-1E9BA38ADCFF}" type="slidenum">
              <a:rPr lang="en-US" smtClean="0"/>
              <a:t>‹#›</a:t>
            </a:fld>
            <a:endParaRPr lang="en-US"/>
          </a:p>
        </p:txBody>
      </p:sp>
    </p:spTree>
    <p:extLst>
      <p:ext uri="{BB962C8B-B14F-4D97-AF65-F5344CB8AC3E}">
        <p14:creationId xmlns:p14="http://schemas.microsoft.com/office/powerpoint/2010/main" val="27885513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1</a:t>
            </a:fld>
            <a:endParaRPr lang="en-US"/>
          </a:p>
        </p:txBody>
      </p:sp>
    </p:spTree>
    <p:extLst>
      <p:ext uri="{BB962C8B-B14F-4D97-AF65-F5344CB8AC3E}">
        <p14:creationId xmlns:p14="http://schemas.microsoft.com/office/powerpoint/2010/main" val="2543484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10</a:t>
            </a:fld>
            <a:endParaRPr lang="en-US"/>
          </a:p>
        </p:txBody>
      </p:sp>
    </p:spTree>
    <p:extLst>
      <p:ext uri="{BB962C8B-B14F-4D97-AF65-F5344CB8AC3E}">
        <p14:creationId xmlns:p14="http://schemas.microsoft.com/office/powerpoint/2010/main" val="1235009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11</a:t>
            </a:fld>
            <a:endParaRPr lang="en-US"/>
          </a:p>
        </p:txBody>
      </p:sp>
    </p:spTree>
    <p:extLst>
      <p:ext uri="{BB962C8B-B14F-4D97-AF65-F5344CB8AC3E}">
        <p14:creationId xmlns:p14="http://schemas.microsoft.com/office/powerpoint/2010/main" val="2240068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12</a:t>
            </a:fld>
            <a:endParaRPr lang="en-US"/>
          </a:p>
        </p:txBody>
      </p:sp>
    </p:spTree>
    <p:extLst>
      <p:ext uri="{BB962C8B-B14F-4D97-AF65-F5344CB8AC3E}">
        <p14:creationId xmlns:p14="http://schemas.microsoft.com/office/powerpoint/2010/main" val="445674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13</a:t>
            </a:fld>
            <a:endParaRPr lang="en-US"/>
          </a:p>
        </p:txBody>
      </p:sp>
    </p:spTree>
    <p:extLst>
      <p:ext uri="{BB962C8B-B14F-4D97-AF65-F5344CB8AC3E}">
        <p14:creationId xmlns:p14="http://schemas.microsoft.com/office/powerpoint/2010/main" val="2099179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14</a:t>
            </a:fld>
            <a:endParaRPr lang="en-US"/>
          </a:p>
        </p:txBody>
      </p:sp>
    </p:spTree>
    <p:extLst>
      <p:ext uri="{BB962C8B-B14F-4D97-AF65-F5344CB8AC3E}">
        <p14:creationId xmlns:p14="http://schemas.microsoft.com/office/powerpoint/2010/main" val="36673343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15</a:t>
            </a:fld>
            <a:endParaRPr lang="en-US"/>
          </a:p>
        </p:txBody>
      </p:sp>
    </p:spTree>
    <p:extLst>
      <p:ext uri="{BB962C8B-B14F-4D97-AF65-F5344CB8AC3E}">
        <p14:creationId xmlns:p14="http://schemas.microsoft.com/office/powerpoint/2010/main" val="2140888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16</a:t>
            </a:fld>
            <a:endParaRPr lang="en-US"/>
          </a:p>
        </p:txBody>
      </p:sp>
    </p:spTree>
    <p:extLst>
      <p:ext uri="{BB962C8B-B14F-4D97-AF65-F5344CB8AC3E}">
        <p14:creationId xmlns:p14="http://schemas.microsoft.com/office/powerpoint/2010/main" val="26403169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17</a:t>
            </a:fld>
            <a:endParaRPr lang="en-US"/>
          </a:p>
        </p:txBody>
      </p:sp>
    </p:spTree>
    <p:extLst>
      <p:ext uri="{BB962C8B-B14F-4D97-AF65-F5344CB8AC3E}">
        <p14:creationId xmlns:p14="http://schemas.microsoft.com/office/powerpoint/2010/main" val="284876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18</a:t>
            </a:fld>
            <a:endParaRPr lang="en-US"/>
          </a:p>
        </p:txBody>
      </p:sp>
    </p:spTree>
    <p:extLst>
      <p:ext uri="{BB962C8B-B14F-4D97-AF65-F5344CB8AC3E}">
        <p14:creationId xmlns:p14="http://schemas.microsoft.com/office/powerpoint/2010/main" val="11152706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19</a:t>
            </a:fld>
            <a:endParaRPr lang="en-US"/>
          </a:p>
        </p:txBody>
      </p:sp>
    </p:spTree>
    <p:extLst>
      <p:ext uri="{BB962C8B-B14F-4D97-AF65-F5344CB8AC3E}">
        <p14:creationId xmlns:p14="http://schemas.microsoft.com/office/powerpoint/2010/main" val="24259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2</a:t>
            </a:fld>
            <a:endParaRPr lang="en-US"/>
          </a:p>
        </p:txBody>
      </p:sp>
    </p:spTree>
    <p:extLst>
      <p:ext uri="{BB962C8B-B14F-4D97-AF65-F5344CB8AC3E}">
        <p14:creationId xmlns:p14="http://schemas.microsoft.com/office/powerpoint/2010/main" val="2888122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20</a:t>
            </a:fld>
            <a:endParaRPr lang="en-US"/>
          </a:p>
        </p:txBody>
      </p:sp>
    </p:spTree>
    <p:extLst>
      <p:ext uri="{BB962C8B-B14F-4D97-AF65-F5344CB8AC3E}">
        <p14:creationId xmlns:p14="http://schemas.microsoft.com/office/powerpoint/2010/main" val="36620819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21</a:t>
            </a:fld>
            <a:endParaRPr lang="en-US"/>
          </a:p>
        </p:txBody>
      </p:sp>
    </p:spTree>
    <p:extLst>
      <p:ext uri="{BB962C8B-B14F-4D97-AF65-F5344CB8AC3E}">
        <p14:creationId xmlns:p14="http://schemas.microsoft.com/office/powerpoint/2010/main" val="25970725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22</a:t>
            </a:fld>
            <a:endParaRPr lang="en-US"/>
          </a:p>
        </p:txBody>
      </p:sp>
    </p:spTree>
    <p:extLst>
      <p:ext uri="{BB962C8B-B14F-4D97-AF65-F5344CB8AC3E}">
        <p14:creationId xmlns:p14="http://schemas.microsoft.com/office/powerpoint/2010/main" val="33124173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23</a:t>
            </a:fld>
            <a:endParaRPr lang="en-US"/>
          </a:p>
        </p:txBody>
      </p:sp>
    </p:spTree>
    <p:extLst>
      <p:ext uri="{BB962C8B-B14F-4D97-AF65-F5344CB8AC3E}">
        <p14:creationId xmlns:p14="http://schemas.microsoft.com/office/powerpoint/2010/main" val="25716184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24</a:t>
            </a:fld>
            <a:endParaRPr lang="en-US"/>
          </a:p>
        </p:txBody>
      </p:sp>
    </p:spTree>
    <p:extLst>
      <p:ext uri="{BB962C8B-B14F-4D97-AF65-F5344CB8AC3E}">
        <p14:creationId xmlns:p14="http://schemas.microsoft.com/office/powerpoint/2010/main" val="34201845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25</a:t>
            </a:fld>
            <a:endParaRPr lang="en-US"/>
          </a:p>
        </p:txBody>
      </p:sp>
    </p:spTree>
    <p:extLst>
      <p:ext uri="{BB962C8B-B14F-4D97-AF65-F5344CB8AC3E}">
        <p14:creationId xmlns:p14="http://schemas.microsoft.com/office/powerpoint/2010/main" val="23073567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26</a:t>
            </a:fld>
            <a:endParaRPr lang="en-US"/>
          </a:p>
        </p:txBody>
      </p:sp>
    </p:spTree>
    <p:extLst>
      <p:ext uri="{BB962C8B-B14F-4D97-AF65-F5344CB8AC3E}">
        <p14:creationId xmlns:p14="http://schemas.microsoft.com/office/powerpoint/2010/main" val="42058160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27</a:t>
            </a:fld>
            <a:endParaRPr lang="en-US"/>
          </a:p>
        </p:txBody>
      </p:sp>
    </p:spTree>
    <p:extLst>
      <p:ext uri="{BB962C8B-B14F-4D97-AF65-F5344CB8AC3E}">
        <p14:creationId xmlns:p14="http://schemas.microsoft.com/office/powerpoint/2010/main" val="37458389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28</a:t>
            </a:fld>
            <a:endParaRPr lang="en-US"/>
          </a:p>
        </p:txBody>
      </p:sp>
    </p:spTree>
    <p:extLst>
      <p:ext uri="{BB962C8B-B14F-4D97-AF65-F5344CB8AC3E}">
        <p14:creationId xmlns:p14="http://schemas.microsoft.com/office/powerpoint/2010/main" val="36777826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29</a:t>
            </a:fld>
            <a:endParaRPr lang="en-US"/>
          </a:p>
        </p:txBody>
      </p:sp>
    </p:spTree>
    <p:extLst>
      <p:ext uri="{BB962C8B-B14F-4D97-AF65-F5344CB8AC3E}">
        <p14:creationId xmlns:p14="http://schemas.microsoft.com/office/powerpoint/2010/main" val="3859764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3</a:t>
            </a:fld>
            <a:endParaRPr lang="en-US"/>
          </a:p>
        </p:txBody>
      </p:sp>
    </p:spTree>
    <p:extLst>
      <p:ext uri="{BB962C8B-B14F-4D97-AF65-F5344CB8AC3E}">
        <p14:creationId xmlns:p14="http://schemas.microsoft.com/office/powerpoint/2010/main" val="6300052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30</a:t>
            </a:fld>
            <a:endParaRPr lang="en-US"/>
          </a:p>
        </p:txBody>
      </p:sp>
    </p:spTree>
    <p:extLst>
      <p:ext uri="{BB962C8B-B14F-4D97-AF65-F5344CB8AC3E}">
        <p14:creationId xmlns:p14="http://schemas.microsoft.com/office/powerpoint/2010/main" val="40245436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31</a:t>
            </a:fld>
            <a:endParaRPr lang="en-US"/>
          </a:p>
        </p:txBody>
      </p:sp>
    </p:spTree>
    <p:extLst>
      <p:ext uri="{BB962C8B-B14F-4D97-AF65-F5344CB8AC3E}">
        <p14:creationId xmlns:p14="http://schemas.microsoft.com/office/powerpoint/2010/main" val="18436379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32</a:t>
            </a:fld>
            <a:endParaRPr lang="en-US"/>
          </a:p>
        </p:txBody>
      </p:sp>
    </p:spTree>
    <p:extLst>
      <p:ext uri="{BB962C8B-B14F-4D97-AF65-F5344CB8AC3E}">
        <p14:creationId xmlns:p14="http://schemas.microsoft.com/office/powerpoint/2010/main" val="40398576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33</a:t>
            </a:fld>
            <a:endParaRPr lang="en-US"/>
          </a:p>
        </p:txBody>
      </p:sp>
    </p:spTree>
    <p:extLst>
      <p:ext uri="{BB962C8B-B14F-4D97-AF65-F5344CB8AC3E}">
        <p14:creationId xmlns:p14="http://schemas.microsoft.com/office/powerpoint/2010/main" val="40202186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34</a:t>
            </a:fld>
            <a:endParaRPr lang="en-US"/>
          </a:p>
        </p:txBody>
      </p:sp>
    </p:spTree>
    <p:extLst>
      <p:ext uri="{BB962C8B-B14F-4D97-AF65-F5344CB8AC3E}">
        <p14:creationId xmlns:p14="http://schemas.microsoft.com/office/powerpoint/2010/main" val="34125133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35</a:t>
            </a:fld>
            <a:endParaRPr lang="en-US"/>
          </a:p>
        </p:txBody>
      </p:sp>
    </p:spTree>
    <p:extLst>
      <p:ext uri="{BB962C8B-B14F-4D97-AF65-F5344CB8AC3E}">
        <p14:creationId xmlns:p14="http://schemas.microsoft.com/office/powerpoint/2010/main" val="16017025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36</a:t>
            </a:fld>
            <a:endParaRPr lang="en-US"/>
          </a:p>
        </p:txBody>
      </p:sp>
    </p:spTree>
    <p:extLst>
      <p:ext uri="{BB962C8B-B14F-4D97-AF65-F5344CB8AC3E}">
        <p14:creationId xmlns:p14="http://schemas.microsoft.com/office/powerpoint/2010/main" val="41355343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37</a:t>
            </a:fld>
            <a:endParaRPr lang="en-US"/>
          </a:p>
        </p:txBody>
      </p:sp>
    </p:spTree>
    <p:extLst>
      <p:ext uri="{BB962C8B-B14F-4D97-AF65-F5344CB8AC3E}">
        <p14:creationId xmlns:p14="http://schemas.microsoft.com/office/powerpoint/2010/main" val="22527092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38</a:t>
            </a:fld>
            <a:endParaRPr lang="en-US"/>
          </a:p>
        </p:txBody>
      </p:sp>
    </p:spTree>
    <p:extLst>
      <p:ext uri="{BB962C8B-B14F-4D97-AF65-F5344CB8AC3E}">
        <p14:creationId xmlns:p14="http://schemas.microsoft.com/office/powerpoint/2010/main" val="41962761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39</a:t>
            </a:fld>
            <a:endParaRPr lang="en-US"/>
          </a:p>
        </p:txBody>
      </p:sp>
    </p:spTree>
    <p:extLst>
      <p:ext uri="{BB962C8B-B14F-4D97-AF65-F5344CB8AC3E}">
        <p14:creationId xmlns:p14="http://schemas.microsoft.com/office/powerpoint/2010/main" val="1202725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4</a:t>
            </a:fld>
            <a:endParaRPr lang="en-US"/>
          </a:p>
        </p:txBody>
      </p:sp>
    </p:spTree>
    <p:extLst>
      <p:ext uri="{BB962C8B-B14F-4D97-AF65-F5344CB8AC3E}">
        <p14:creationId xmlns:p14="http://schemas.microsoft.com/office/powerpoint/2010/main" val="26892034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40</a:t>
            </a:fld>
            <a:endParaRPr lang="en-US"/>
          </a:p>
        </p:txBody>
      </p:sp>
    </p:spTree>
    <p:extLst>
      <p:ext uri="{BB962C8B-B14F-4D97-AF65-F5344CB8AC3E}">
        <p14:creationId xmlns:p14="http://schemas.microsoft.com/office/powerpoint/2010/main" val="12260897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41</a:t>
            </a:fld>
            <a:endParaRPr lang="en-US"/>
          </a:p>
        </p:txBody>
      </p:sp>
    </p:spTree>
    <p:extLst>
      <p:ext uri="{BB962C8B-B14F-4D97-AF65-F5344CB8AC3E}">
        <p14:creationId xmlns:p14="http://schemas.microsoft.com/office/powerpoint/2010/main" val="26910237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42</a:t>
            </a:fld>
            <a:endParaRPr lang="en-US"/>
          </a:p>
        </p:txBody>
      </p:sp>
    </p:spTree>
    <p:extLst>
      <p:ext uri="{BB962C8B-B14F-4D97-AF65-F5344CB8AC3E}">
        <p14:creationId xmlns:p14="http://schemas.microsoft.com/office/powerpoint/2010/main" val="1453594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43</a:t>
            </a:fld>
            <a:endParaRPr lang="en-US"/>
          </a:p>
        </p:txBody>
      </p:sp>
    </p:spTree>
    <p:extLst>
      <p:ext uri="{BB962C8B-B14F-4D97-AF65-F5344CB8AC3E}">
        <p14:creationId xmlns:p14="http://schemas.microsoft.com/office/powerpoint/2010/main" val="17110443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44</a:t>
            </a:fld>
            <a:endParaRPr lang="en-US"/>
          </a:p>
        </p:txBody>
      </p:sp>
    </p:spTree>
    <p:extLst>
      <p:ext uri="{BB962C8B-B14F-4D97-AF65-F5344CB8AC3E}">
        <p14:creationId xmlns:p14="http://schemas.microsoft.com/office/powerpoint/2010/main" val="31214943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45</a:t>
            </a:fld>
            <a:endParaRPr lang="en-US"/>
          </a:p>
        </p:txBody>
      </p:sp>
    </p:spTree>
    <p:extLst>
      <p:ext uri="{BB962C8B-B14F-4D97-AF65-F5344CB8AC3E}">
        <p14:creationId xmlns:p14="http://schemas.microsoft.com/office/powerpoint/2010/main" val="17077248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46</a:t>
            </a:fld>
            <a:endParaRPr lang="en-US"/>
          </a:p>
        </p:txBody>
      </p:sp>
    </p:spTree>
    <p:extLst>
      <p:ext uri="{BB962C8B-B14F-4D97-AF65-F5344CB8AC3E}">
        <p14:creationId xmlns:p14="http://schemas.microsoft.com/office/powerpoint/2010/main" val="34353499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47</a:t>
            </a:fld>
            <a:endParaRPr lang="en-US"/>
          </a:p>
        </p:txBody>
      </p:sp>
    </p:spTree>
    <p:extLst>
      <p:ext uri="{BB962C8B-B14F-4D97-AF65-F5344CB8AC3E}">
        <p14:creationId xmlns:p14="http://schemas.microsoft.com/office/powerpoint/2010/main" val="15977423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48</a:t>
            </a:fld>
            <a:endParaRPr lang="en-US"/>
          </a:p>
        </p:txBody>
      </p:sp>
    </p:spTree>
    <p:extLst>
      <p:ext uri="{BB962C8B-B14F-4D97-AF65-F5344CB8AC3E}">
        <p14:creationId xmlns:p14="http://schemas.microsoft.com/office/powerpoint/2010/main" val="31966488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49</a:t>
            </a:fld>
            <a:endParaRPr lang="en-US"/>
          </a:p>
        </p:txBody>
      </p:sp>
    </p:spTree>
    <p:extLst>
      <p:ext uri="{BB962C8B-B14F-4D97-AF65-F5344CB8AC3E}">
        <p14:creationId xmlns:p14="http://schemas.microsoft.com/office/powerpoint/2010/main" val="726787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5</a:t>
            </a:fld>
            <a:endParaRPr lang="en-US"/>
          </a:p>
        </p:txBody>
      </p:sp>
    </p:spTree>
    <p:extLst>
      <p:ext uri="{BB962C8B-B14F-4D97-AF65-F5344CB8AC3E}">
        <p14:creationId xmlns:p14="http://schemas.microsoft.com/office/powerpoint/2010/main" val="14673393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50</a:t>
            </a:fld>
            <a:endParaRPr lang="en-US"/>
          </a:p>
        </p:txBody>
      </p:sp>
    </p:spTree>
    <p:extLst>
      <p:ext uri="{BB962C8B-B14F-4D97-AF65-F5344CB8AC3E}">
        <p14:creationId xmlns:p14="http://schemas.microsoft.com/office/powerpoint/2010/main" val="17898689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73</a:t>
            </a:fld>
            <a:endParaRPr lang="en-US"/>
          </a:p>
        </p:txBody>
      </p:sp>
    </p:spTree>
    <p:extLst>
      <p:ext uri="{BB962C8B-B14F-4D97-AF65-F5344CB8AC3E}">
        <p14:creationId xmlns:p14="http://schemas.microsoft.com/office/powerpoint/2010/main" val="12198735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74</a:t>
            </a:fld>
            <a:endParaRPr lang="en-US"/>
          </a:p>
        </p:txBody>
      </p:sp>
    </p:spTree>
    <p:extLst>
      <p:ext uri="{BB962C8B-B14F-4D97-AF65-F5344CB8AC3E}">
        <p14:creationId xmlns:p14="http://schemas.microsoft.com/office/powerpoint/2010/main" val="10892853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75</a:t>
            </a:fld>
            <a:endParaRPr lang="en-US"/>
          </a:p>
        </p:txBody>
      </p:sp>
    </p:spTree>
    <p:extLst>
      <p:ext uri="{BB962C8B-B14F-4D97-AF65-F5344CB8AC3E}">
        <p14:creationId xmlns:p14="http://schemas.microsoft.com/office/powerpoint/2010/main" val="21321724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76</a:t>
            </a:fld>
            <a:endParaRPr lang="en-US"/>
          </a:p>
        </p:txBody>
      </p:sp>
    </p:spTree>
    <p:extLst>
      <p:ext uri="{BB962C8B-B14F-4D97-AF65-F5344CB8AC3E}">
        <p14:creationId xmlns:p14="http://schemas.microsoft.com/office/powerpoint/2010/main" val="5789599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77</a:t>
            </a:fld>
            <a:endParaRPr lang="en-US"/>
          </a:p>
        </p:txBody>
      </p:sp>
    </p:spTree>
    <p:extLst>
      <p:ext uri="{BB962C8B-B14F-4D97-AF65-F5344CB8AC3E}">
        <p14:creationId xmlns:p14="http://schemas.microsoft.com/office/powerpoint/2010/main" val="1259305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6</a:t>
            </a:fld>
            <a:endParaRPr lang="en-US"/>
          </a:p>
        </p:txBody>
      </p:sp>
    </p:spTree>
    <p:extLst>
      <p:ext uri="{BB962C8B-B14F-4D97-AF65-F5344CB8AC3E}">
        <p14:creationId xmlns:p14="http://schemas.microsoft.com/office/powerpoint/2010/main" val="3934578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7</a:t>
            </a:fld>
            <a:endParaRPr lang="en-US"/>
          </a:p>
        </p:txBody>
      </p:sp>
    </p:spTree>
    <p:extLst>
      <p:ext uri="{BB962C8B-B14F-4D97-AF65-F5344CB8AC3E}">
        <p14:creationId xmlns:p14="http://schemas.microsoft.com/office/powerpoint/2010/main" val="3822697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8</a:t>
            </a:fld>
            <a:endParaRPr lang="en-US"/>
          </a:p>
        </p:txBody>
      </p:sp>
    </p:spTree>
    <p:extLst>
      <p:ext uri="{BB962C8B-B14F-4D97-AF65-F5344CB8AC3E}">
        <p14:creationId xmlns:p14="http://schemas.microsoft.com/office/powerpoint/2010/main" val="848671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9</a:t>
            </a:fld>
            <a:endParaRPr lang="en-US"/>
          </a:p>
        </p:txBody>
      </p:sp>
    </p:spTree>
    <p:extLst>
      <p:ext uri="{BB962C8B-B14F-4D97-AF65-F5344CB8AC3E}">
        <p14:creationId xmlns:p14="http://schemas.microsoft.com/office/powerpoint/2010/main" val="1041561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6599B-2560-F046-C6CC-EFCE1041948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59A34D0-868C-926B-AF13-716F1A4612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E2918B4-283B-D671-3DA5-43346212178F}"/>
              </a:ext>
            </a:extLst>
          </p:cNvPr>
          <p:cNvSpPr>
            <a:spLocks noGrp="1"/>
          </p:cNvSpPr>
          <p:nvPr>
            <p:ph type="dt" sz="half" idx="10"/>
          </p:nvPr>
        </p:nvSpPr>
        <p:spPr/>
        <p:txBody>
          <a:bodyPr/>
          <a:lstStyle/>
          <a:p>
            <a:fld id="{DA4B255C-113F-9541-B7E4-3B487542E3D4}" type="datetimeFigureOut">
              <a:rPr lang="en-US" smtClean="0"/>
              <a:t>11/7/24</a:t>
            </a:fld>
            <a:endParaRPr lang="en-US"/>
          </a:p>
        </p:txBody>
      </p:sp>
      <p:sp>
        <p:nvSpPr>
          <p:cNvPr id="5" name="Footer Placeholder 4">
            <a:extLst>
              <a:ext uri="{FF2B5EF4-FFF2-40B4-BE49-F238E27FC236}">
                <a16:creationId xmlns:a16="http://schemas.microsoft.com/office/drawing/2014/main" id="{7DF110FC-D468-1509-3F17-45678607E8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9972A0-6789-8520-0C36-5DB4A6AB25F6}"/>
              </a:ext>
            </a:extLst>
          </p:cNvPr>
          <p:cNvSpPr>
            <a:spLocks noGrp="1"/>
          </p:cNvSpPr>
          <p:nvPr>
            <p:ph type="sldNum" sz="quarter" idx="12"/>
          </p:nvPr>
        </p:nvSpPr>
        <p:spPr/>
        <p:txBody>
          <a:bodyPr/>
          <a:lstStyle/>
          <a:p>
            <a:fld id="{DA1F770A-D1F2-C44A-870C-01382E69E672}" type="slidenum">
              <a:rPr lang="en-US" smtClean="0"/>
              <a:t>‹#›</a:t>
            </a:fld>
            <a:endParaRPr lang="en-US"/>
          </a:p>
        </p:txBody>
      </p:sp>
    </p:spTree>
    <p:extLst>
      <p:ext uri="{BB962C8B-B14F-4D97-AF65-F5344CB8AC3E}">
        <p14:creationId xmlns:p14="http://schemas.microsoft.com/office/powerpoint/2010/main" val="3271246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00358-8AC7-9D9F-1F91-BFE24B08D318}"/>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2FE9614-3C45-748E-19D5-60A53ED862E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38A18F9-86A9-3A6B-7A75-4C80F12B4B2B}"/>
              </a:ext>
            </a:extLst>
          </p:cNvPr>
          <p:cNvSpPr>
            <a:spLocks noGrp="1"/>
          </p:cNvSpPr>
          <p:nvPr>
            <p:ph type="dt" sz="half" idx="10"/>
          </p:nvPr>
        </p:nvSpPr>
        <p:spPr/>
        <p:txBody>
          <a:bodyPr/>
          <a:lstStyle/>
          <a:p>
            <a:fld id="{DA4B255C-113F-9541-B7E4-3B487542E3D4}" type="datetimeFigureOut">
              <a:rPr lang="en-US" smtClean="0"/>
              <a:t>11/7/24</a:t>
            </a:fld>
            <a:endParaRPr lang="en-US"/>
          </a:p>
        </p:txBody>
      </p:sp>
      <p:sp>
        <p:nvSpPr>
          <p:cNvPr id="5" name="Footer Placeholder 4">
            <a:extLst>
              <a:ext uri="{FF2B5EF4-FFF2-40B4-BE49-F238E27FC236}">
                <a16:creationId xmlns:a16="http://schemas.microsoft.com/office/drawing/2014/main" id="{C46B49C8-7118-6277-EFDB-C5CDCE3AAF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D9B2F4-0664-7B11-FE1B-9B25EE918314}"/>
              </a:ext>
            </a:extLst>
          </p:cNvPr>
          <p:cNvSpPr>
            <a:spLocks noGrp="1"/>
          </p:cNvSpPr>
          <p:nvPr>
            <p:ph type="sldNum" sz="quarter" idx="12"/>
          </p:nvPr>
        </p:nvSpPr>
        <p:spPr/>
        <p:txBody>
          <a:bodyPr/>
          <a:lstStyle/>
          <a:p>
            <a:fld id="{DA1F770A-D1F2-C44A-870C-01382E69E672}" type="slidenum">
              <a:rPr lang="en-US" smtClean="0"/>
              <a:t>‹#›</a:t>
            </a:fld>
            <a:endParaRPr lang="en-US"/>
          </a:p>
        </p:txBody>
      </p:sp>
    </p:spTree>
    <p:extLst>
      <p:ext uri="{BB962C8B-B14F-4D97-AF65-F5344CB8AC3E}">
        <p14:creationId xmlns:p14="http://schemas.microsoft.com/office/powerpoint/2010/main" val="2149802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43C597-0D16-52FE-CF2C-BC214A3290F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398E084-1D4C-0369-4FCF-D1F93A3DEAF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66ED256-CAF0-2836-0FFE-3DAE5DDFE087}"/>
              </a:ext>
            </a:extLst>
          </p:cNvPr>
          <p:cNvSpPr>
            <a:spLocks noGrp="1"/>
          </p:cNvSpPr>
          <p:nvPr>
            <p:ph type="dt" sz="half" idx="10"/>
          </p:nvPr>
        </p:nvSpPr>
        <p:spPr/>
        <p:txBody>
          <a:bodyPr/>
          <a:lstStyle/>
          <a:p>
            <a:fld id="{DA4B255C-113F-9541-B7E4-3B487542E3D4}" type="datetimeFigureOut">
              <a:rPr lang="en-US" smtClean="0"/>
              <a:t>11/7/24</a:t>
            </a:fld>
            <a:endParaRPr lang="en-US"/>
          </a:p>
        </p:txBody>
      </p:sp>
      <p:sp>
        <p:nvSpPr>
          <p:cNvPr id="5" name="Footer Placeholder 4">
            <a:extLst>
              <a:ext uri="{FF2B5EF4-FFF2-40B4-BE49-F238E27FC236}">
                <a16:creationId xmlns:a16="http://schemas.microsoft.com/office/drawing/2014/main" id="{29836041-C024-501A-24D4-0CC1B80FF0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1788FF-4DF4-5407-187F-5B2B78DF63F0}"/>
              </a:ext>
            </a:extLst>
          </p:cNvPr>
          <p:cNvSpPr>
            <a:spLocks noGrp="1"/>
          </p:cNvSpPr>
          <p:nvPr>
            <p:ph type="sldNum" sz="quarter" idx="12"/>
          </p:nvPr>
        </p:nvSpPr>
        <p:spPr/>
        <p:txBody>
          <a:bodyPr/>
          <a:lstStyle/>
          <a:p>
            <a:fld id="{DA1F770A-D1F2-C44A-870C-01382E69E672}" type="slidenum">
              <a:rPr lang="en-US" smtClean="0"/>
              <a:t>‹#›</a:t>
            </a:fld>
            <a:endParaRPr lang="en-US"/>
          </a:p>
        </p:txBody>
      </p:sp>
    </p:spTree>
    <p:extLst>
      <p:ext uri="{BB962C8B-B14F-4D97-AF65-F5344CB8AC3E}">
        <p14:creationId xmlns:p14="http://schemas.microsoft.com/office/powerpoint/2010/main" val="2637332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9C137-8A20-1D77-7598-87806702813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B86C386-2577-A7F4-52A4-3F564FF296A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D8D8F17-357A-E746-01C7-07D8ED51E763}"/>
              </a:ext>
            </a:extLst>
          </p:cNvPr>
          <p:cNvSpPr>
            <a:spLocks noGrp="1"/>
          </p:cNvSpPr>
          <p:nvPr>
            <p:ph type="dt" sz="half" idx="10"/>
          </p:nvPr>
        </p:nvSpPr>
        <p:spPr/>
        <p:txBody>
          <a:bodyPr/>
          <a:lstStyle/>
          <a:p>
            <a:fld id="{DA4B255C-113F-9541-B7E4-3B487542E3D4}" type="datetimeFigureOut">
              <a:rPr lang="en-US" smtClean="0"/>
              <a:t>11/7/24</a:t>
            </a:fld>
            <a:endParaRPr lang="en-US"/>
          </a:p>
        </p:txBody>
      </p:sp>
      <p:sp>
        <p:nvSpPr>
          <p:cNvPr id="5" name="Footer Placeholder 4">
            <a:extLst>
              <a:ext uri="{FF2B5EF4-FFF2-40B4-BE49-F238E27FC236}">
                <a16:creationId xmlns:a16="http://schemas.microsoft.com/office/drawing/2014/main" id="{38E4DF45-01F9-2A2B-B707-67465CDF0C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093715-7649-1F97-4858-B36398E7A47F}"/>
              </a:ext>
            </a:extLst>
          </p:cNvPr>
          <p:cNvSpPr>
            <a:spLocks noGrp="1"/>
          </p:cNvSpPr>
          <p:nvPr>
            <p:ph type="sldNum" sz="quarter" idx="12"/>
          </p:nvPr>
        </p:nvSpPr>
        <p:spPr/>
        <p:txBody>
          <a:bodyPr/>
          <a:lstStyle/>
          <a:p>
            <a:fld id="{DA1F770A-D1F2-C44A-870C-01382E69E672}" type="slidenum">
              <a:rPr lang="en-US" smtClean="0"/>
              <a:t>‹#›</a:t>
            </a:fld>
            <a:endParaRPr lang="en-US"/>
          </a:p>
        </p:txBody>
      </p:sp>
    </p:spTree>
    <p:extLst>
      <p:ext uri="{BB962C8B-B14F-4D97-AF65-F5344CB8AC3E}">
        <p14:creationId xmlns:p14="http://schemas.microsoft.com/office/powerpoint/2010/main" val="667649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81CE4-0F51-9EC0-172F-27B7317812D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195B4FE6-5A9F-21B0-D684-0C55BE62E0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0C8E143-E4A9-1DDD-7102-A7E1F1EBA290}"/>
              </a:ext>
            </a:extLst>
          </p:cNvPr>
          <p:cNvSpPr>
            <a:spLocks noGrp="1"/>
          </p:cNvSpPr>
          <p:nvPr>
            <p:ph type="dt" sz="half" idx="10"/>
          </p:nvPr>
        </p:nvSpPr>
        <p:spPr/>
        <p:txBody>
          <a:bodyPr/>
          <a:lstStyle/>
          <a:p>
            <a:fld id="{DA4B255C-113F-9541-B7E4-3B487542E3D4}" type="datetimeFigureOut">
              <a:rPr lang="en-US" smtClean="0"/>
              <a:t>11/7/24</a:t>
            </a:fld>
            <a:endParaRPr lang="en-US"/>
          </a:p>
        </p:txBody>
      </p:sp>
      <p:sp>
        <p:nvSpPr>
          <p:cNvPr id="5" name="Footer Placeholder 4">
            <a:extLst>
              <a:ext uri="{FF2B5EF4-FFF2-40B4-BE49-F238E27FC236}">
                <a16:creationId xmlns:a16="http://schemas.microsoft.com/office/drawing/2014/main" id="{25104B04-7B3B-20E9-EF4C-7325E3DACE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13BA73-92E2-22AE-2D28-28D132B9CCDA}"/>
              </a:ext>
            </a:extLst>
          </p:cNvPr>
          <p:cNvSpPr>
            <a:spLocks noGrp="1"/>
          </p:cNvSpPr>
          <p:nvPr>
            <p:ph type="sldNum" sz="quarter" idx="12"/>
          </p:nvPr>
        </p:nvSpPr>
        <p:spPr/>
        <p:txBody>
          <a:bodyPr/>
          <a:lstStyle/>
          <a:p>
            <a:fld id="{DA1F770A-D1F2-C44A-870C-01382E69E672}" type="slidenum">
              <a:rPr lang="en-US" smtClean="0"/>
              <a:t>‹#›</a:t>
            </a:fld>
            <a:endParaRPr lang="en-US"/>
          </a:p>
        </p:txBody>
      </p:sp>
    </p:spTree>
    <p:extLst>
      <p:ext uri="{BB962C8B-B14F-4D97-AF65-F5344CB8AC3E}">
        <p14:creationId xmlns:p14="http://schemas.microsoft.com/office/powerpoint/2010/main" val="3439945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44574-926F-9910-1EE4-82C8647F386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FA83FCB-15E5-C7EA-5C63-4E5DD899BF8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0DAC4F5E-2EA2-4043-8F50-13EBF97CCEE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599FC00-B9C9-4479-FA21-67B0852AC176}"/>
              </a:ext>
            </a:extLst>
          </p:cNvPr>
          <p:cNvSpPr>
            <a:spLocks noGrp="1"/>
          </p:cNvSpPr>
          <p:nvPr>
            <p:ph type="dt" sz="half" idx="10"/>
          </p:nvPr>
        </p:nvSpPr>
        <p:spPr/>
        <p:txBody>
          <a:bodyPr/>
          <a:lstStyle/>
          <a:p>
            <a:fld id="{DA4B255C-113F-9541-B7E4-3B487542E3D4}" type="datetimeFigureOut">
              <a:rPr lang="en-US" smtClean="0"/>
              <a:t>11/7/24</a:t>
            </a:fld>
            <a:endParaRPr lang="en-US"/>
          </a:p>
        </p:txBody>
      </p:sp>
      <p:sp>
        <p:nvSpPr>
          <p:cNvPr id="6" name="Footer Placeholder 5">
            <a:extLst>
              <a:ext uri="{FF2B5EF4-FFF2-40B4-BE49-F238E27FC236}">
                <a16:creationId xmlns:a16="http://schemas.microsoft.com/office/drawing/2014/main" id="{5107DA44-BB8B-59C4-4E2D-347EACFFF3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CA77F0-8663-C4B2-E6B5-9A52D5A8FF64}"/>
              </a:ext>
            </a:extLst>
          </p:cNvPr>
          <p:cNvSpPr>
            <a:spLocks noGrp="1"/>
          </p:cNvSpPr>
          <p:nvPr>
            <p:ph type="sldNum" sz="quarter" idx="12"/>
          </p:nvPr>
        </p:nvSpPr>
        <p:spPr/>
        <p:txBody>
          <a:bodyPr/>
          <a:lstStyle/>
          <a:p>
            <a:fld id="{DA1F770A-D1F2-C44A-870C-01382E69E672}" type="slidenum">
              <a:rPr lang="en-US" smtClean="0"/>
              <a:t>‹#›</a:t>
            </a:fld>
            <a:endParaRPr lang="en-US"/>
          </a:p>
        </p:txBody>
      </p:sp>
    </p:spTree>
    <p:extLst>
      <p:ext uri="{BB962C8B-B14F-4D97-AF65-F5344CB8AC3E}">
        <p14:creationId xmlns:p14="http://schemas.microsoft.com/office/powerpoint/2010/main" val="7886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07EC6-CBBE-5D61-F7E0-75A35F393000}"/>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9C0314A-116E-9523-3D88-6B16E832D0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EEBB72-B160-0B9A-1F5E-F91D8ADEB8D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78A31B8-C751-41B7-F6C7-CD95037AA5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735E3F5-7E5E-7716-79EF-F09E2DBC2D2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1545E990-3353-206F-BF0E-44F57513B37C}"/>
              </a:ext>
            </a:extLst>
          </p:cNvPr>
          <p:cNvSpPr>
            <a:spLocks noGrp="1"/>
          </p:cNvSpPr>
          <p:nvPr>
            <p:ph type="dt" sz="half" idx="10"/>
          </p:nvPr>
        </p:nvSpPr>
        <p:spPr/>
        <p:txBody>
          <a:bodyPr/>
          <a:lstStyle/>
          <a:p>
            <a:fld id="{DA4B255C-113F-9541-B7E4-3B487542E3D4}" type="datetimeFigureOut">
              <a:rPr lang="en-US" smtClean="0"/>
              <a:t>11/7/24</a:t>
            </a:fld>
            <a:endParaRPr lang="en-US"/>
          </a:p>
        </p:txBody>
      </p:sp>
      <p:sp>
        <p:nvSpPr>
          <p:cNvPr id="8" name="Footer Placeholder 7">
            <a:extLst>
              <a:ext uri="{FF2B5EF4-FFF2-40B4-BE49-F238E27FC236}">
                <a16:creationId xmlns:a16="http://schemas.microsoft.com/office/drawing/2014/main" id="{E85EF83F-FDDD-DBFA-06B7-EC37D0B362E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70165C-DE34-E66D-5E36-A559C5520C03}"/>
              </a:ext>
            </a:extLst>
          </p:cNvPr>
          <p:cNvSpPr>
            <a:spLocks noGrp="1"/>
          </p:cNvSpPr>
          <p:nvPr>
            <p:ph type="sldNum" sz="quarter" idx="12"/>
          </p:nvPr>
        </p:nvSpPr>
        <p:spPr/>
        <p:txBody>
          <a:bodyPr/>
          <a:lstStyle/>
          <a:p>
            <a:fld id="{DA1F770A-D1F2-C44A-870C-01382E69E672}" type="slidenum">
              <a:rPr lang="en-US" smtClean="0"/>
              <a:t>‹#›</a:t>
            </a:fld>
            <a:endParaRPr lang="en-US"/>
          </a:p>
        </p:txBody>
      </p:sp>
    </p:spTree>
    <p:extLst>
      <p:ext uri="{BB962C8B-B14F-4D97-AF65-F5344CB8AC3E}">
        <p14:creationId xmlns:p14="http://schemas.microsoft.com/office/powerpoint/2010/main" val="4240042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AC86C-926C-3798-EF7D-4658CE4C496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C4EDCD1-FEAA-B6D4-AB61-FEF40FCCCC14}"/>
              </a:ext>
            </a:extLst>
          </p:cNvPr>
          <p:cNvSpPr>
            <a:spLocks noGrp="1"/>
          </p:cNvSpPr>
          <p:nvPr>
            <p:ph type="dt" sz="half" idx="10"/>
          </p:nvPr>
        </p:nvSpPr>
        <p:spPr/>
        <p:txBody>
          <a:bodyPr/>
          <a:lstStyle/>
          <a:p>
            <a:fld id="{DA4B255C-113F-9541-B7E4-3B487542E3D4}" type="datetimeFigureOut">
              <a:rPr lang="en-US" smtClean="0"/>
              <a:t>11/7/24</a:t>
            </a:fld>
            <a:endParaRPr lang="en-US"/>
          </a:p>
        </p:txBody>
      </p:sp>
      <p:sp>
        <p:nvSpPr>
          <p:cNvPr id="4" name="Footer Placeholder 3">
            <a:extLst>
              <a:ext uri="{FF2B5EF4-FFF2-40B4-BE49-F238E27FC236}">
                <a16:creationId xmlns:a16="http://schemas.microsoft.com/office/drawing/2014/main" id="{D8AA9E4F-EFA4-1094-17A4-EA90475AFD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7D8B0D-C695-A5D8-9B3E-783F5CF21A2F}"/>
              </a:ext>
            </a:extLst>
          </p:cNvPr>
          <p:cNvSpPr>
            <a:spLocks noGrp="1"/>
          </p:cNvSpPr>
          <p:nvPr>
            <p:ph type="sldNum" sz="quarter" idx="12"/>
          </p:nvPr>
        </p:nvSpPr>
        <p:spPr/>
        <p:txBody>
          <a:bodyPr/>
          <a:lstStyle/>
          <a:p>
            <a:fld id="{DA1F770A-D1F2-C44A-870C-01382E69E672}" type="slidenum">
              <a:rPr lang="en-US" smtClean="0"/>
              <a:t>‹#›</a:t>
            </a:fld>
            <a:endParaRPr lang="en-US"/>
          </a:p>
        </p:txBody>
      </p:sp>
    </p:spTree>
    <p:extLst>
      <p:ext uri="{BB962C8B-B14F-4D97-AF65-F5344CB8AC3E}">
        <p14:creationId xmlns:p14="http://schemas.microsoft.com/office/powerpoint/2010/main" val="3706472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438A8D-64F9-3CA5-8756-6A45260134D9}"/>
              </a:ext>
            </a:extLst>
          </p:cNvPr>
          <p:cNvSpPr>
            <a:spLocks noGrp="1"/>
          </p:cNvSpPr>
          <p:nvPr>
            <p:ph type="dt" sz="half" idx="10"/>
          </p:nvPr>
        </p:nvSpPr>
        <p:spPr/>
        <p:txBody>
          <a:bodyPr/>
          <a:lstStyle/>
          <a:p>
            <a:fld id="{DA4B255C-113F-9541-B7E4-3B487542E3D4}" type="datetimeFigureOut">
              <a:rPr lang="en-US" smtClean="0"/>
              <a:t>11/7/24</a:t>
            </a:fld>
            <a:endParaRPr lang="en-US"/>
          </a:p>
        </p:txBody>
      </p:sp>
      <p:sp>
        <p:nvSpPr>
          <p:cNvPr id="3" name="Footer Placeholder 2">
            <a:extLst>
              <a:ext uri="{FF2B5EF4-FFF2-40B4-BE49-F238E27FC236}">
                <a16:creationId xmlns:a16="http://schemas.microsoft.com/office/drawing/2014/main" id="{5F0FE0C6-E263-2D0C-FC39-10AD6001C09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5CD3E09-558C-1063-D220-EA2CB5856B2F}"/>
              </a:ext>
            </a:extLst>
          </p:cNvPr>
          <p:cNvSpPr>
            <a:spLocks noGrp="1"/>
          </p:cNvSpPr>
          <p:nvPr>
            <p:ph type="sldNum" sz="quarter" idx="12"/>
          </p:nvPr>
        </p:nvSpPr>
        <p:spPr/>
        <p:txBody>
          <a:bodyPr/>
          <a:lstStyle/>
          <a:p>
            <a:fld id="{DA1F770A-D1F2-C44A-870C-01382E69E672}" type="slidenum">
              <a:rPr lang="en-US" smtClean="0"/>
              <a:t>‹#›</a:t>
            </a:fld>
            <a:endParaRPr lang="en-US"/>
          </a:p>
        </p:txBody>
      </p:sp>
    </p:spTree>
    <p:extLst>
      <p:ext uri="{BB962C8B-B14F-4D97-AF65-F5344CB8AC3E}">
        <p14:creationId xmlns:p14="http://schemas.microsoft.com/office/powerpoint/2010/main" val="1420125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E38C8-324E-F972-7963-D25BC5942A2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1ACF6B1-E7E6-1635-211F-F08A90099E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2424E9F-E0CC-BDC5-53D5-C3D6F511A6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FC585DD-89D1-A3F6-35D4-89AF46E25E96}"/>
              </a:ext>
            </a:extLst>
          </p:cNvPr>
          <p:cNvSpPr>
            <a:spLocks noGrp="1"/>
          </p:cNvSpPr>
          <p:nvPr>
            <p:ph type="dt" sz="half" idx="10"/>
          </p:nvPr>
        </p:nvSpPr>
        <p:spPr/>
        <p:txBody>
          <a:bodyPr/>
          <a:lstStyle/>
          <a:p>
            <a:fld id="{DA4B255C-113F-9541-B7E4-3B487542E3D4}" type="datetimeFigureOut">
              <a:rPr lang="en-US" smtClean="0"/>
              <a:t>11/7/24</a:t>
            </a:fld>
            <a:endParaRPr lang="en-US"/>
          </a:p>
        </p:txBody>
      </p:sp>
      <p:sp>
        <p:nvSpPr>
          <p:cNvPr id="6" name="Footer Placeholder 5">
            <a:extLst>
              <a:ext uri="{FF2B5EF4-FFF2-40B4-BE49-F238E27FC236}">
                <a16:creationId xmlns:a16="http://schemas.microsoft.com/office/drawing/2014/main" id="{ADA6B6AA-79D0-5D8C-46E2-6B9E037CA1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F1ED19-E897-C55A-EBF4-6E2CCF4BE95C}"/>
              </a:ext>
            </a:extLst>
          </p:cNvPr>
          <p:cNvSpPr>
            <a:spLocks noGrp="1"/>
          </p:cNvSpPr>
          <p:nvPr>
            <p:ph type="sldNum" sz="quarter" idx="12"/>
          </p:nvPr>
        </p:nvSpPr>
        <p:spPr/>
        <p:txBody>
          <a:bodyPr/>
          <a:lstStyle/>
          <a:p>
            <a:fld id="{DA1F770A-D1F2-C44A-870C-01382E69E672}" type="slidenum">
              <a:rPr lang="en-US" smtClean="0"/>
              <a:t>‹#›</a:t>
            </a:fld>
            <a:endParaRPr lang="en-US"/>
          </a:p>
        </p:txBody>
      </p:sp>
    </p:spTree>
    <p:extLst>
      <p:ext uri="{BB962C8B-B14F-4D97-AF65-F5344CB8AC3E}">
        <p14:creationId xmlns:p14="http://schemas.microsoft.com/office/powerpoint/2010/main" val="2384464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589C9-4D17-ADA3-B633-FD79B92E145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9F63573-424E-75C6-2B14-68D168140E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EA8FB24-55C1-DD9B-E606-8BA7B0E567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A8876D9-AAC2-7805-208D-A0766864A151}"/>
              </a:ext>
            </a:extLst>
          </p:cNvPr>
          <p:cNvSpPr>
            <a:spLocks noGrp="1"/>
          </p:cNvSpPr>
          <p:nvPr>
            <p:ph type="dt" sz="half" idx="10"/>
          </p:nvPr>
        </p:nvSpPr>
        <p:spPr/>
        <p:txBody>
          <a:bodyPr/>
          <a:lstStyle/>
          <a:p>
            <a:fld id="{DA4B255C-113F-9541-B7E4-3B487542E3D4}" type="datetimeFigureOut">
              <a:rPr lang="en-US" smtClean="0"/>
              <a:t>11/7/24</a:t>
            </a:fld>
            <a:endParaRPr lang="en-US"/>
          </a:p>
        </p:txBody>
      </p:sp>
      <p:sp>
        <p:nvSpPr>
          <p:cNvPr id="6" name="Footer Placeholder 5">
            <a:extLst>
              <a:ext uri="{FF2B5EF4-FFF2-40B4-BE49-F238E27FC236}">
                <a16:creationId xmlns:a16="http://schemas.microsoft.com/office/drawing/2014/main" id="{AFA9C28D-05D1-134F-B0A3-8839E37026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E7DF0A-E4CC-159F-F161-44073710F214}"/>
              </a:ext>
            </a:extLst>
          </p:cNvPr>
          <p:cNvSpPr>
            <a:spLocks noGrp="1"/>
          </p:cNvSpPr>
          <p:nvPr>
            <p:ph type="sldNum" sz="quarter" idx="12"/>
          </p:nvPr>
        </p:nvSpPr>
        <p:spPr/>
        <p:txBody>
          <a:bodyPr/>
          <a:lstStyle/>
          <a:p>
            <a:fld id="{DA1F770A-D1F2-C44A-870C-01382E69E672}" type="slidenum">
              <a:rPr lang="en-US" smtClean="0"/>
              <a:t>‹#›</a:t>
            </a:fld>
            <a:endParaRPr lang="en-US"/>
          </a:p>
        </p:txBody>
      </p:sp>
    </p:spTree>
    <p:extLst>
      <p:ext uri="{BB962C8B-B14F-4D97-AF65-F5344CB8AC3E}">
        <p14:creationId xmlns:p14="http://schemas.microsoft.com/office/powerpoint/2010/main" val="1852085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B89FC9-1B76-5D83-51E1-C9A63759FE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283DDCD-975A-1E40-317A-4767F3D4D1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4CC5844-19E0-F84C-B949-77B91C0380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4B255C-113F-9541-B7E4-3B487542E3D4}" type="datetimeFigureOut">
              <a:rPr lang="en-US" smtClean="0"/>
              <a:t>11/7/24</a:t>
            </a:fld>
            <a:endParaRPr lang="en-US"/>
          </a:p>
        </p:txBody>
      </p:sp>
      <p:sp>
        <p:nvSpPr>
          <p:cNvPr id="5" name="Footer Placeholder 4">
            <a:extLst>
              <a:ext uri="{FF2B5EF4-FFF2-40B4-BE49-F238E27FC236}">
                <a16:creationId xmlns:a16="http://schemas.microsoft.com/office/drawing/2014/main" id="{22B88D58-7751-DF81-AA4E-C594711D8E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7F358F8-DDF3-B143-B912-FFE5494F15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1F770A-D1F2-C44A-870C-01382E69E672}" type="slidenum">
              <a:rPr lang="en-US" smtClean="0"/>
              <a:t>‹#›</a:t>
            </a:fld>
            <a:endParaRPr lang="en-US"/>
          </a:p>
        </p:txBody>
      </p:sp>
    </p:spTree>
    <p:extLst>
      <p:ext uri="{BB962C8B-B14F-4D97-AF65-F5344CB8AC3E}">
        <p14:creationId xmlns:p14="http://schemas.microsoft.com/office/powerpoint/2010/main" val="3327481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6.jpeg"/></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8.jpeg"/></Relationships>
</file>

<file path=ppt/slides/_rels/slide18.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5.tif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8.jpe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55.gif"/><Relationship Id="rId3" Type="http://schemas.openxmlformats.org/officeDocument/2006/relationships/image" Target="../media/image50.gif"/><Relationship Id="rId7" Type="http://schemas.openxmlformats.org/officeDocument/2006/relationships/image" Target="../media/image54.gif"/><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53.gif"/><Relationship Id="rId5" Type="http://schemas.openxmlformats.org/officeDocument/2006/relationships/image" Target="../media/image52.gif"/><Relationship Id="rId4" Type="http://schemas.openxmlformats.org/officeDocument/2006/relationships/image" Target="../media/image51.gif"/></Relationships>
</file>

<file path=ppt/slides/_rels/slide74.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369267E-BE8A-49FB-1D6E-707DEC040EBC}"/>
              </a:ext>
            </a:extLst>
          </p:cNvPr>
          <p:cNvSpPr txBox="1"/>
          <p:nvPr/>
        </p:nvSpPr>
        <p:spPr>
          <a:xfrm>
            <a:off x="70672" y="1336089"/>
            <a:ext cx="11727789" cy="1077218"/>
          </a:xfrm>
          <a:prstGeom prst="rect">
            <a:avLst/>
          </a:prstGeom>
          <a:noFill/>
        </p:spPr>
        <p:txBody>
          <a:bodyPr wrap="square">
            <a:spAutoFit/>
          </a:bodyPr>
          <a:lstStyle/>
          <a:p>
            <a:r>
              <a:rPr lang="en-GB" sz="6400" b="1" dirty="0">
                <a:latin typeface="+mj-lt"/>
                <a:ea typeface="+mj-ea"/>
                <a:cs typeface="+mj-cs"/>
              </a:rPr>
              <a:t>Introduction to Statistical Analysis </a:t>
            </a:r>
          </a:p>
        </p:txBody>
      </p:sp>
      <p:sp>
        <p:nvSpPr>
          <p:cNvPr id="10" name="TextBox 9">
            <a:extLst>
              <a:ext uri="{FF2B5EF4-FFF2-40B4-BE49-F238E27FC236}">
                <a16:creationId xmlns:a16="http://schemas.microsoft.com/office/drawing/2014/main" id="{A3220DB1-EA39-4793-67F2-72F5D5F18CD5}"/>
              </a:ext>
            </a:extLst>
          </p:cNvPr>
          <p:cNvSpPr txBox="1"/>
          <p:nvPr/>
        </p:nvSpPr>
        <p:spPr>
          <a:xfrm>
            <a:off x="136849" y="4019960"/>
            <a:ext cx="9005644" cy="830997"/>
          </a:xfrm>
          <a:prstGeom prst="rect">
            <a:avLst/>
          </a:prstGeom>
          <a:noFill/>
        </p:spPr>
        <p:txBody>
          <a:bodyPr wrap="square">
            <a:spAutoFit/>
          </a:bodyPr>
          <a:lstStyle/>
          <a:p>
            <a:r>
              <a:rPr lang="en-GB" sz="2400" dirty="0">
                <a:solidFill>
                  <a:srgbClr val="EA058C"/>
                </a:solidFill>
                <a:effectLst/>
              </a:rPr>
              <a:t>Cancer Research UK Cambridge Institute - </a:t>
            </a:r>
            <a:r>
              <a:rPr lang="en-GB" sz="2400" dirty="0">
                <a:solidFill>
                  <a:srgbClr val="EA058C"/>
                </a:solidFill>
              </a:rPr>
              <a:t>7</a:t>
            </a:r>
            <a:r>
              <a:rPr lang="en-GB" baseline="30000" dirty="0">
                <a:solidFill>
                  <a:srgbClr val="EA058C"/>
                </a:solidFill>
              </a:rPr>
              <a:t>th</a:t>
            </a:r>
            <a:r>
              <a:rPr lang="en-GB" sz="2400" dirty="0">
                <a:solidFill>
                  <a:srgbClr val="EA058C"/>
                </a:solidFill>
                <a:effectLst/>
              </a:rPr>
              <a:t> of November 2024</a:t>
            </a:r>
            <a:br>
              <a:rPr lang="en-GB" sz="2400" dirty="0">
                <a:solidFill>
                  <a:srgbClr val="EA058C"/>
                </a:solidFill>
                <a:effectLst/>
              </a:rPr>
            </a:br>
            <a:r>
              <a:rPr lang="en-GB" sz="2400" dirty="0">
                <a:solidFill>
                  <a:srgbClr val="212121"/>
                </a:solidFill>
              </a:rPr>
              <a:t>Luca </a:t>
            </a:r>
            <a:r>
              <a:rPr lang="en-GB" sz="2400" dirty="0" err="1">
                <a:solidFill>
                  <a:srgbClr val="212121"/>
                </a:solidFill>
              </a:rPr>
              <a:t>Porcu</a:t>
            </a:r>
            <a:r>
              <a:rPr lang="en-GB" sz="2400" dirty="0">
                <a:solidFill>
                  <a:srgbClr val="212121"/>
                </a:solidFill>
              </a:rPr>
              <a:t> and </a:t>
            </a:r>
            <a:r>
              <a:rPr lang="en-GB" sz="2400" i="0" u="none" strike="noStrike" dirty="0">
                <a:solidFill>
                  <a:srgbClr val="212121"/>
                </a:solidFill>
                <a:effectLst/>
              </a:rPr>
              <a:t>Chandra Chilamakuri </a:t>
            </a:r>
            <a:r>
              <a:rPr lang="en-GB" sz="2400" dirty="0">
                <a:solidFill>
                  <a:srgbClr val="7F7F7F"/>
                </a:solidFill>
                <a:effectLst/>
              </a:rPr>
              <a:t>(Bioinformatics core) </a:t>
            </a:r>
            <a:endParaRPr lang="en-GB" sz="2400" dirty="0">
              <a:effectLst/>
            </a:endParaRPr>
          </a:p>
        </p:txBody>
      </p:sp>
      <p:pic>
        <p:nvPicPr>
          <p:cNvPr id="2" name="Picture 1">
            <a:extLst>
              <a:ext uri="{FF2B5EF4-FFF2-40B4-BE49-F238E27FC236}">
                <a16:creationId xmlns:a16="http://schemas.microsoft.com/office/drawing/2014/main" id="{DAC09909-B797-CC23-5811-CAF89AAC3813}"/>
              </a:ext>
            </a:extLst>
          </p:cNvPr>
          <p:cNvPicPr>
            <a:picLocks noChangeAspect="1"/>
          </p:cNvPicPr>
          <p:nvPr/>
        </p:nvPicPr>
        <p:blipFill>
          <a:blip r:embed="rId3"/>
          <a:stretch>
            <a:fillRect/>
          </a:stretch>
        </p:blipFill>
        <p:spPr>
          <a:xfrm>
            <a:off x="2246" y="5513664"/>
            <a:ext cx="4612616" cy="1346915"/>
          </a:xfrm>
          <a:prstGeom prst="rect">
            <a:avLst/>
          </a:prstGeom>
        </p:spPr>
      </p:pic>
      <p:pic>
        <p:nvPicPr>
          <p:cNvPr id="3" name="Picture 2">
            <a:extLst>
              <a:ext uri="{FF2B5EF4-FFF2-40B4-BE49-F238E27FC236}">
                <a16:creationId xmlns:a16="http://schemas.microsoft.com/office/drawing/2014/main" id="{ADF1F0CF-54B0-3A41-7907-B5C7003F84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6282" y="5709655"/>
            <a:ext cx="5043398" cy="1053845"/>
          </a:xfrm>
          <a:prstGeom prst="rect">
            <a:avLst/>
          </a:prstGeom>
        </p:spPr>
      </p:pic>
    </p:spTree>
    <p:extLst>
      <p:ext uri="{BB962C8B-B14F-4D97-AF65-F5344CB8AC3E}">
        <p14:creationId xmlns:p14="http://schemas.microsoft.com/office/powerpoint/2010/main" val="13887281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2AECD0-D662-C9FE-373F-F5D34CEA47AE}"/>
              </a:ext>
            </a:extLst>
          </p:cNvPr>
          <p:cNvSpPr txBox="1"/>
          <p:nvPr/>
        </p:nvSpPr>
        <p:spPr>
          <a:xfrm>
            <a:off x="108270" y="1080227"/>
            <a:ext cx="11947373" cy="4047262"/>
          </a:xfrm>
          <a:prstGeom prst="rect">
            <a:avLst/>
          </a:prstGeom>
          <a:noFill/>
        </p:spPr>
        <p:txBody>
          <a:bodyPr wrap="square" rtlCol="0">
            <a:spAutoFit/>
          </a:bodyPr>
          <a:lstStyle/>
          <a:p>
            <a:r>
              <a:rPr lang="en-US" sz="4400" b="1" dirty="0"/>
              <a:t>Mathematical analysis of random events.</a:t>
            </a:r>
            <a:endParaRPr lang="en-US" sz="4400" dirty="0"/>
          </a:p>
          <a:p>
            <a:endParaRPr lang="en-US" sz="600" dirty="0"/>
          </a:p>
          <a:p>
            <a:pPr marL="571500" indent="-571500">
              <a:spcBef>
                <a:spcPts val="600"/>
              </a:spcBef>
              <a:buFont typeface="Wingdings" pitchFamily="2" charset="2"/>
              <a:buChar char="§"/>
            </a:pPr>
            <a:r>
              <a:rPr lang="en-US" sz="3600" dirty="0"/>
              <a:t>Random events are </a:t>
            </a:r>
            <a:r>
              <a:rPr lang="en-US" sz="3600" b="1" dirty="0"/>
              <a:t>more or less adequately</a:t>
            </a:r>
            <a:r>
              <a:rPr lang="en-US" sz="3600" dirty="0"/>
              <a:t> described by statistical distributions (e.g. normal distribution).</a:t>
            </a:r>
          </a:p>
          <a:p>
            <a:endParaRPr lang="en-US" sz="2200" dirty="0"/>
          </a:p>
          <a:p>
            <a:pPr marL="571500" indent="-571500">
              <a:buFont typeface="Wingdings" pitchFamily="2" charset="2"/>
              <a:buChar char="§"/>
            </a:pPr>
            <a:r>
              <a:rPr lang="en-US" sz="3600" dirty="0"/>
              <a:t>Statistical regularity is captured by </a:t>
            </a:r>
            <a:r>
              <a:rPr lang="en-US" sz="3600" b="1" dirty="0"/>
              <a:t>parameters of statistical distributions</a:t>
            </a:r>
            <a:r>
              <a:rPr lang="en-US" sz="3600" dirty="0"/>
              <a:t> (e.g. mean and standard deviation of the normal distribution).</a:t>
            </a:r>
          </a:p>
        </p:txBody>
      </p:sp>
      <p:sp>
        <p:nvSpPr>
          <p:cNvPr id="7" name="Title 1">
            <a:extLst>
              <a:ext uri="{FF2B5EF4-FFF2-40B4-BE49-F238E27FC236}">
                <a16:creationId xmlns:a16="http://schemas.microsoft.com/office/drawing/2014/main" id="{D0F3FF4A-016D-E78B-F30D-AB9FCC2385FB}"/>
              </a:ext>
            </a:extLst>
          </p:cNvPr>
          <p:cNvSpPr txBox="1">
            <a:spLocks/>
          </p:cNvSpPr>
          <p:nvPr/>
        </p:nvSpPr>
        <p:spPr>
          <a:xfrm>
            <a:off x="18661" y="62168"/>
            <a:ext cx="12192000" cy="721895"/>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000" b="1" dirty="0"/>
              <a:t>Data analysis: frequentist inference</a:t>
            </a:r>
          </a:p>
        </p:txBody>
      </p:sp>
    </p:spTree>
    <p:extLst>
      <p:ext uri="{BB962C8B-B14F-4D97-AF65-F5344CB8AC3E}">
        <p14:creationId xmlns:p14="http://schemas.microsoft.com/office/powerpoint/2010/main" val="1080456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57610854-7463-EA40-8DE4-4B7BC2B48214}"/>
              </a:ext>
            </a:extLst>
          </p:cNvPr>
          <p:cNvSpPr/>
          <p:nvPr/>
        </p:nvSpPr>
        <p:spPr>
          <a:xfrm>
            <a:off x="2044428" y="3902728"/>
            <a:ext cx="5250305" cy="2304728"/>
          </a:xfrm>
          <a:custGeom>
            <a:avLst/>
            <a:gdLst>
              <a:gd name="connsiteX0" fmla="*/ 2551243 w 5250305"/>
              <a:gd name="connsiteY0" fmla="*/ 49629 h 2304728"/>
              <a:gd name="connsiteX1" fmla="*/ 548 w 5250305"/>
              <a:gd name="connsiteY1" fmla="*/ 494797 h 2304728"/>
              <a:gd name="connsiteX2" fmla="*/ 2779843 w 5250305"/>
              <a:gd name="connsiteY2" fmla="*/ 2299534 h 2304728"/>
              <a:gd name="connsiteX3" fmla="*/ 5234285 w 5250305"/>
              <a:gd name="connsiteY3" fmla="*/ 1012155 h 2304728"/>
              <a:gd name="connsiteX4" fmla="*/ 3778464 w 5250305"/>
              <a:gd name="connsiteY4" fmla="*/ 121818 h 2304728"/>
              <a:gd name="connsiteX5" fmla="*/ 2551243 w 5250305"/>
              <a:gd name="connsiteY5" fmla="*/ 49629 h 230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50305" h="2304728">
                <a:moveTo>
                  <a:pt x="2551243" y="49629"/>
                </a:moveTo>
                <a:cubicBezTo>
                  <a:pt x="1921590" y="111792"/>
                  <a:pt x="-37552" y="119813"/>
                  <a:pt x="548" y="494797"/>
                </a:cubicBezTo>
                <a:cubicBezTo>
                  <a:pt x="38648" y="869781"/>
                  <a:pt x="1907553" y="2213308"/>
                  <a:pt x="2779843" y="2299534"/>
                </a:cubicBezTo>
                <a:cubicBezTo>
                  <a:pt x="3652133" y="2385760"/>
                  <a:pt x="5067848" y="1375108"/>
                  <a:pt x="5234285" y="1012155"/>
                </a:cubicBezTo>
                <a:cubicBezTo>
                  <a:pt x="5400722" y="649202"/>
                  <a:pt x="4225638" y="286250"/>
                  <a:pt x="3778464" y="121818"/>
                </a:cubicBezTo>
                <a:cubicBezTo>
                  <a:pt x="3331290" y="-42614"/>
                  <a:pt x="3180896" y="-12534"/>
                  <a:pt x="2551243" y="49629"/>
                </a:cubicBezTo>
                <a:close/>
              </a:path>
            </a:pathLst>
          </a:cu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itle 1">
            <a:extLst>
              <a:ext uri="{FF2B5EF4-FFF2-40B4-BE49-F238E27FC236}">
                <a16:creationId xmlns:a16="http://schemas.microsoft.com/office/drawing/2014/main" id="{3861EAD3-5382-2D86-4EAB-13A85CBE78DD}"/>
              </a:ext>
            </a:extLst>
          </p:cNvPr>
          <p:cNvSpPr txBox="1">
            <a:spLocks/>
          </p:cNvSpPr>
          <p:nvPr/>
        </p:nvSpPr>
        <p:spPr>
          <a:xfrm>
            <a:off x="18661" y="74041"/>
            <a:ext cx="12192000" cy="690605"/>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000" b="1" dirty="0"/>
              <a:t>Probability distribution</a:t>
            </a:r>
          </a:p>
        </p:txBody>
      </p:sp>
      <p:sp>
        <p:nvSpPr>
          <p:cNvPr id="9" name="TextBox 8">
            <a:extLst>
              <a:ext uri="{FF2B5EF4-FFF2-40B4-BE49-F238E27FC236}">
                <a16:creationId xmlns:a16="http://schemas.microsoft.com/office/drawing/2014/main" id="{1F6D4438-9D59-43B3-4BF5-9A7C0B3E11C7}"/>
              </a:ext>
            </a:extLst>
          </p:cNvPr>
          <p:cNvSpPr txBox="1"/>
          <p:nvPr/>
        </p:nvSpPr>
        <p:spPr>
          <a:xfrm>
            <a:off x="92590" y="961216"/>
            <a:ext cx="12072905" cy="1606209"/>
          </a:xfrm>
          <a:prstGeom prst="rect">
            <a:avLst/>
          </a:prstGeom>
          <a:noFill/>
        </p:spPr>
        <p:txBody>
          <a:bodyPr wrap="square">
            <a:spAutoFit/>
          </a:bodyPr>
          <a:lstStyle/>
          <a:p>
            <a:pPr>
              <a:lnSpc>
                <a:spcPct val="120000"/>
              </a:lnSpc>
            </a:pPr>
            <a:r>
              <a:rPr lang="en-GB" sz="2800" b="1" i="0" u="none" strike="noStrike" dirty="0">
                <a:solidFill>
                  <a:srgbClr val="202122"/>
                </a:solidFill>
                <a:effectLst/>
                <a:latin typeface="Arial" panose="020B0604020202020204" pitchFamily="34" charset="0"/>
              </a:rPr>
              <a:t>Def:</a:t>
            </a:r>
            <a:r>
              <a:rPr lang="en-GB" sz="2800" b="0" i="0" u="none" strike="noStrike" dirty="0">
                <a:solidFill>
                  <a:srgbClr val="202122"/>
                </a:solidFill>
                <a:effectLst/>
                <a:latin typeface="Arial" panose="020B0604020202020204" pitchFamily="34" charset="0"/>
              </a:rPr>
              <a:t> In probability theory and statistics, a </a:t>
            </a:r>
            <a:r>
              <a:rPr lang="en-GB" sz="2800" b="1" i="0" u="none" strike="noStrike" dirty="0">
                <a:solidFill>
                  <a:srgbClr val="202122"/>
                </a:solidFill>
                <a:effectLst/>
                <a:latin typeface="Arial" panose="020B0604020202020204" pitchFamily="34" charset="0"/>
              </a:rPr>
              <a:t>probability distribution</a:t>
            </a:r>
            <a:r>
              <a:rPr lang="en-GB" sz="2800" b="0" i="0" u="none" strike="noStrike" dirty="0">
                <a:solidFill>
                  <a:srgbClr val="202122"/>
                </a:solidFill>
                <a:effectLst/>
                <a:latin typeface="Arial" panose="020B0604020202020204" pitchFamily="34" charset="0"/>
              </a:rPr>
              <a:t> is the </a:t>
            </a:r>
            <a:r>
              <a:rPr lang="en-GB" sz="2800" b="0" i="1" u="none" strike="noStrike" dirty="0">
                <a:solidFill>
                  <a:schemeClr val="accent1"/>
                </a:solidFill>
                <a:effectLst/>
                <a:latin typeface="Arial" panose="020B0604020202020204" pitchFamily="34" charset="0"/>
              </a:rPr>
              <a:t>mathematical function </a:t>
            </a:r>
            <a:r>
              <a:rPr lang="en-GB" sz="2800" b="0" i="0" u="none" strike="noStrike" dirty="0">
                <a:solidFill>
                  <a:srgbClr val="202122"/>
                </a:solidFill>
                <a:effectLst/>
                <a:latin typeface="Arial" panose="020B0604020202020204" pitchFamily="34" charset="0"/>
              </a:rPr>
              <a:t>that gives the </a:t>
            </a:r>
            <a:r>
              <a:rPr lang="en-GB" sz="2800" b="0" i="1" u="none" strike="noStrike" dirty="0">
                <a:solidFill>
                  <a:schemeClr val="accent1"/>
                </a:solidFill>
                <a:effectLst/>
                <a:latin typeface="Arial" panose="020B0604020202020204" pitchFamily="34" charset="0"/>
              </a:rPr>
              <a:t>probabilities</a:t>
            </a:r>
            <a:r>
              <a:rPr lang="en-GB" sz="2800" b="0" i="0" u="none" strike="noStrike" dirty="0">
                <a:solidFill>
                  <a:srgbClr val="202122"/>
                </a:solidFill>
                <a:effectLst/>
                <a:latin typeface="Arial" panose="020B0604020202020204" pitchFamily="34" charset="0"/>
              </a:rPr>
              <a:t> of occurrence of different possible </a:t>
            </a:r>
            <a:r>
              <a:rPr lang="en-GB" sz="2800" i="1" u="none" strike="noStrike" dirty="0">
                <a:solidFill>
                  <a:schemeClr val="accent1"/>
                </a:solidFill>
                <a:effectLst/>
                <a:latin typeface="Arial" panose="020B0604020202020204" pitchFamily="34" charset="0"/>
              </a:rPr>
              <a:t>outcomes</a:t>
            </a:r>
            <a:r>
              <a:rPr lang="en-GB" sz="2800" b="0" i="0" u="none" strike="noStrike" dirty="0">
                <a:solidFill>
                  <a:srgbClr val="202122"/>
                </a:solidFill>
                <a:effectLst/>
                <a:latin typeface="Arial" panose="020B0604020202020204" pitchFamily="34" charset="0"/>
              </a:rPr>
              <a:t> for an experiment.</a:t>
            </a:r>
            <a:endParaRPr lang="en-US" sz="2800" dirty="0"/>
          </a:p>
        </p:txBody>
      </p:sp>
      <p:sp>
        <p:nvSpPr>
          <p:cNvPr id="2" name="Oval 1">
            <a:extLst>
              <a:ext uri="{FF2B5EF4-FFF2-40B4-BE49-F238E27FC236}">
                <a16:creationId xmlns:a16="http://schemas.microsoft.com/office/drawing/2014/main" id="{B90010BB-96E2-8390-4123-7A24E3620D91}"/>
              </a:ext>
            </a:extLst>
          </p:cNvPr>
          <p:cNvSpPr/>
          <p:nvPr/>
        </p:nvSpPr>
        <p:spPr>
          <a:xfrm>
            <a:off x="3208523" y="4829821"/>
            <a:ext cx="397042" cy="3970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1E41ACB-6731-D45C-BE45-51685609A441}"/>
              </a:ext>
            </a:extLst>
          </p:cNvPr>
          <p:cNvSpPr/>
          <p:nvPr/>
        </p:nvSpPr>
        <p:spPr>
          <a:xfrm>
            <a:off x="3848816" y="4277770"/>
            <a:ext cx="397042" cy="3970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F962910-7DFA-4F34-6B42-14AFC90CFF79}"/>
              </a:ext>
            </a:extLst>
          </p:cNvPr>
          <p:cNvSpPr/>
          <p:nvPr/>
        </p:nvSpPr>
        <p:spPr>
          <a:xfrm>
            <a:off x="3929026" y="4951539"/>
            <a:ext cx="397042" cy="3970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48240DC-D5E9-8E7B-BDFF-E435D41AB2C6}"/>
              </a:ext>
            </a:extLst>
          </p:cNvPr>
          <p:cNvSpPr/>
          <p:nvPr/>
        </p:nvSpPr>
        <p:spPr>
          <a:xfrm>
            <a:off x="4569319" y="4614654"/>
            <a:ext cx="397042" cy="3970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77C3555-F29F-E2AA-BD35-01378CC9C9E5}"/>
              </a:ext>
            </a:extLst>
          </p:cNvPr>
          <p:cNvSpPr/>
          <p:nvPr/>
        </p:nvSpPr>
        <p:spPr>
          <a:xfrm>
            <a:off x="4669581" y="5241019"/>
            <a:ext cx="397042" cy="3970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725038A-AC56-5666-E345-71CC71FFD3EC}"/>
              </a:ext>
            </a:extLst>
          </p:cNvPr>
          <p:cNvSpPr/>
          <p:nvPr/>
        </p:nvSpPr>
        <p:spPr>
          <a:xfrm>
            <a:off x="5297148" y="4249093"/>
            <a:ext cx="397042" cy="3970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F6D6780-4624-6A0F-7697-3EA99DCCB3D7}"/>
              </a:ext>
            </a:extLst>
          </p:cNvPr>
          <p:cNvSpPr/>
          <p:nvPr/>
        </p:nvSpPr>
        <p:spPr>
          <a:xfrm>
            <a:off x="5309874" y="4951539"/>
            <a:ext cx="397042" cy="3970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475FCE5-4747-4AC8-CA74-AA46F19EACA4}"/>
              </a:ext>
            </a:extLst>
          </p:cNvPr>
          <p:cNvSpPr/>
          <p:nvPr/>
        </p:nvSpPr>
        <p:spPr>
          <a:xfrm>
            <a:off x="8216546" y="4989052"/>
            <a:ext cx="397042" cy="3970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4DA4615-0FBF-8D44-8FD1-E12B7E4C3BF7}"/>
              </a:ext>
            </a:extLst>
          </p:cNvPr>
          <p:cNvSpPr txBox="1"/>
          <p:nvPr/>
        </p:nvSpPr>
        <p:spPr>
          <a:xfrm>
            <a:off x="8663786" y="4885536"/>
            <a:ext cx="1643996" cy="523220"/>
          </a:xfrm>
          <a:prstGeom prst="rect">
            <a:avLst/>
          </a:prstGeom>
          <a:noFill/>
        </p:spPr>
        <p:txBody>
          <a:bodyPr wrap="square" rtlCol="0">
            <a:spAutoFit/>
          </a:bodyPr>
          <a:lstStyle/>
          <a:p>
            <a:r>
              <a:rPr lang="en-US" sz="2800" dirty="0"/>
              <a:t>Outcome</a:t>
            </a:r>
          </a:p>
        </p:txBody>
      </p:sp>
      <p:cxnSp>
        <p:nvCxnSpPr>
          <p:cNvPr id="19" name="Straight Arrow Connector 18">
            <a:extLst>
              <a:ext uri="{FF2B5EF4-FFF2-40B4-BE49-F238E27FC236}">
                <a16:creationId xmlns:a16="http://schemas.microsoft.com/office/drawing/2014/main" id="{9C6C534B-E340-04E8-1A4D-2AD4AB33C0F5}"/>
              </a:ext>
            </a:extLst>
          </p:cNvPr>
          <p:cNvCxnSpPr/>
          <p:nvPr/>
        </p:nvCxnSpPr>
        <p:spPr>
          <a:xfrm flipV="1">
            <a:off x="5495669" y="3325874"/>
            <a:ext cx="0" cy="7700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6C974CD-B68C-1E92-62EC-FBEC5B4AEFDF}"/>
              </a:ext>
            </a:extLst>
          </p:cNvPr>
          <p:cNvCxnSpPr/>
          <p:nvPr/>
        </p:nvCxnSpPr>
        <p:spPr>
          <a:xfrm flipV="1">
            <a:off x="4775228" y="3616821"/>
            <a:ext cx="0" cy="7700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735DB90-19B2-EA51-905F-5ADF29D02472}"/>
              </a:ext>
            </a:extLst>
          </p:cNvPr>
          <p:cNvCxnSpPr/>
          <p:nvPr/>
        </p:nvCxnSpPr>
        <p:spPr>
          <a:xfrm flipV="1">
            <a:off x="4082506" y="3325872"/>
            <a:ext cx="0" cy="7700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184DB52-02B6-191B-D2D5-7671610B1B73}"/>
              </a:ext>
            </a:extLst>
          </p:cNvPr>
          <p:cNvSpPr txBox="1"/>
          <p:nvPr/>
        </p:nvSpPr>
        <p:spPr>
          <a:xfrm>
            <a:off x="4953731" y="2906099"/>
            <a:ext cx="1146150" cy="461665"/>
          </a:xfrm>
          <a:prstGeom prst="rect">
            <a:avLst/>
          </a:prstGeom>
          <a:noFill/>
        </p:spPr>
        <p:txBody>
          <a:bodyPr wrap="square" rtlCol="0">
            <a:spAutoFit/>
          </a:bodyPr>
          <a:lstStyle/>
          <a:p>
            <a:pPr algn="ctr"/>
            <a:r>
              <a:rPr lang="en-US" sz="2400" dirty="0" err="1"/>
              <a:t>Prob</a:t>
            </a:r>
            <a:r>
              <a:rPr lang="en-US" sz="2400" baseline="-25000" dirty="0" err="1"/>
              <a:t>i</a:t>
            </a:r>
            <a:endParaRPr lang="en-US" sz="2400" baseline="-25000" dirty="0"/>
          </a:p>
        </p:txBody>
      </p:sp>
      <p:sp>
        <p:nvSpPr>
          <p:cNvPr id="23" name="TextBox 22">
            <a:extLst>
              <a:ext uri="{FF2B5EF4-FFF2-40B4-BE49-F238E27FC236}">
                <a16:creationId xmlns:a16="http://schemas.microsoft.com/office/drawing/2014/main" id="{80BF4367-0D88-B6C9-FC1C-9C9EC0D69537}"/>
              </a:ext>
            </a:extLst>
          </p:cNvPr>
          <p:cNvSpPr txBox="1"/>
          <p:nvPr/>
        </p:nvSpPr>
        <p:spPr>
          <a:xfrm>
            <a:off x="4220036" y="3251859"/>
            <a:ext cx="1146150" cy="461665"/>
          </a:xfrm>
          <a:prstGeom prst="rect">
            <a:avLst/>
          </a:prstGeom>
          <a:noFill/>
        </p:spPr>
        <p:txBody>
          <a:bodyPr wrap="square" rtlCol="0">
            <a:spAutoFit/>
          </a:bodyPr>
          <a:lstStyle/>
          <a:p>
            <a:pPr algn="ctr"/>
            <a:r>
              <a:rPr lang="en-US" sz="2400" dirty="0" err="1"/>
              <a:t>Prob</a:t>
            </a:r>
            <a:r>
              <a:rPr lang="en-US" sz="2400" baseline="-25000" dirty="0" err="1"/>
              <a:t>j</a:t>
            </a:r>
            <a:endParaRPr lang="en-US" sz="2400" baseline="-25000" dirty="0"/>
          </a:p>
        </p:txBody>
      </p:sp>
      <p:sp>
        <p:nvSpPr>
          <p:cNvPr id="24" name="TextBox 23">
            <a:extLst>
              <a:ext uri="{FF2B5EF4-FFF2-40B4-BE49-F238E27FC236}">
                <a16:creationId xmlns:a16="http://schemas.microsoft.com/office/drawing/2014/main" id="{06CE3073-5583-E356-6379-9E64FA1A9194}"/>
              </a:ext>
            </a:extLst>
          </p:cNvPr>
          <p:cNvSpPr txBox="1"/>
          <p:nvPr/>
        </p:nvSpPr>
        <p:spPr>
          <a:xfrm>
            <a:off x="3555015" y="2905495"/>
            <a:ext cx="1146150" cy="461665"/>
          </a:xfrm>
          <a:prstGeom prst="rect">
            <a:avLst/>
          </a:prstGeom>
          <a:noFill/>
        </p:spPr>
        <p:txBody>
          <a:bodyPr wrap="square" rtlCol="0">
            <a:spAutoFit/>
          </a:bodyPr>
          <a:lstStyle/>
          <a:p>
            <a:pPr algn="ctr"/>
            <a:r>
              <a:rPr lang="en-US" sz="2400" dirty="0" err="1"/>
              <a:t>Prob</a:t>
            </a:r>
            <a:r>
              <a:rPr lang="en-US" sz="2400" baseline="-25000" dirty="0" err="1"/>
              <a:t>k</a:t>
            </a:r>
            <a:endParaRPr lang="en-US" sz="2400" baseline="-25000" dirty="0"/>
          </a:p>
        </p:txBody>
      </p:sp>
      <p:sp>
        <p:nvSpPr>
          <p:cNvPr id="3" name="Rounded Rectangle 2">
            <a:extLst>
              <a:ext uri="{FF2B5EF4-FFF2-40B4-BE49-F238E27FC236}">
                <a16:creationId xmlns:a16="http://schemas.microsoft.com/office/drawing/2014/main" id="{BFE0C1A1-7D35-9656-0D84-A6170FB378B5}"/>
              </a:ext>
            </a:extLst>
          </p:cNvPr>
          <p:cNvSpPr/>
          <p:nvPr/>
        </p:nvSpPr>
        <p:spPr>
          <a:xfrm>
            <a:off x="6739244" y="2871709"/>
            <a:ext cx="5169308" cy="997233"/>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err="1">
                <a:solidFill>
                  <a:schemeClr val="tx1"/>
                </a:solidFill>
              </a:rPr>
              <a:t>Prob</a:t>
            </a:r>
            <a:r>
              <a:rPr lang="en-US" sz="2200" baseline="-25000" dirty="0" err="1">
                <a:solidFill>
                  <a:schemeClr val="tx1"/>
                </a:solidFill>
              </a:rPr>
              <a:t>i</a:t>
            </a:r>
            <a:r>
              <a:rPr lang="en-US" sz="2200" dirty="0">
                <a:solidFill>
                  <a:schemeClr val="tx1"/>
                </a:solidFill>
              </a:rPr>
              <a:t> could be interpreted as parameters of a general statistical distribution</a:t>
            </a:r>
          </a:p>
        </p:txBody>
      </p:sp>
      <p:sp>
        <p:nvSpPr>
          <p:cNvPr id="4" name="TextBox 3">
            <a:extLst>
              <a:ext uri="{FF2B5EF4-FFF2-40B4-BE49-F238E27FC236}">
                <a16:creationId xmlns:a16="http://schemas.microsoft.com/office/drawing/2014/main" id="{7E31C470-A026-F986-6E00-88CE6DF9BF7C}"/>
              </a:ext>
            </a:extLst>
          </p:cNvPr>
          <p:cNvSpPr txBox="1"/>
          <p:nvPr/>
        </p:nvSpPr>
        <p:spPr>
          <a:xfrm>
            <a:off x="18661" y="6478996"/>
            <a:ext cx="6910777" cy="369332"/>
          </a:xfrm>
          <a:prstGeom prst="rect">
            <a:avLst/>
          </a:prstGeom>
          <a:noFill/>
        </p:spPr>
        <p:txBody>
          <a:bodyPr wrap="square" rtlCol="0">
            <a:spAutoFit/>
          </a:bodyPr>
          <a:lstStyle/>
          <a:p>
            <a:r>
              <a:rPr lang="en-US" dirty="0"/>
              <a:t>https://</a:t>
            </a:r>
            <a:r>
              <a:rPr lang="en-US" dirty="0" err="1"/>
              <a:t>en.Wikipedia.org</a:t>
            </a:r>
            <a:r>
              <a:rPr lang="en-US" dirty="0"/>
              <a:t>/wiki/</a:t>
            </a:r>
            <a:r>
              <a:rPr lang="en-US" dirty="0" err="1"/>
              <a:t>Probability_distribution</a:t>
            </a:r>
            <a:r>
              <a:rPr lang="en-US" dirty="0"/>
              <a:t>, 15</a:t>
            </a:r>
            <a:r>
              <a:rPr lang="en-US" baseline="30000" dirty="0"/>
              <a:t>th</a:t>
            </a:r>
            <a:r>
              <a:rPr lang="en-US" dirty="0"/>
              <a:t> August 2024 </a:t>
            </a:r>
          </a:p>
        </p:txBody>
      </p:sp>
    </p:spTree>
    <p:extLst>
      <p:ext uri="{BB962C8B-B14F-4D97-AF65-F5344CB8AC3E}">
        <p14:creationId xmlns:p14="http://schemas.microsoft.com/office/powerpoint/2010/main" val="474955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32BDB-8646-EBAE-A1B7-4DED8CF1A527}"/>
              </a:ext>
            </a:extLst>
          </p:cNvPr>
          <p:cNvSpPr txBox="1">
            <a:spLocks/>
          </p:cNvSpPr>
          <p:nvPr/>
        </p:nvSpPr>
        <p:spPr>
          <a:xfrm>
            <a:off x="18661" y="1719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Binomial distribution</a:t>
            </a:r>
          </a:p>
        </p:txBody>
      </p:sp>
      <p:sp>
        <p:nvSpPr>
          <p:cNvPr id="4" name="TextBox 3">
            <a:extLst>
              <a:ext uri="{FF2B5EF4-FFF2-40B4-BE49-F238E27FC236}">
                <a16:creationId xmlns:a16="http://schemas.microsoft.com/office/drawing/2014/main" id="{83D195C7-A6BF-B52A-624B-A987129C5249}"/>
              </a:ext>
            </a:extLst>
          </p:cNvPr>
          <p:cNvSpPr txBox="1"/>
          <p:nvPr/>
        </p:nvSpPr>
        <p:spPr>
          <a:xfrm>
            <a:off x="51312" y="909305"/>
            <a:ext cx="12052456" cy="1824346"/>
          </a:xfrm>
          <a:prstGeom prst="rect">
            <a:avLst/>
          </a:prstGeom>
          <a:noFill/>
        </p:spPr>
        <p:txBody>
          <a:bodyPr wrap="square">
            <a:spAutoFit/>
          </a:bodyPr>
          <a:lstStyle/>
          <a:p>
            <a:pPr algn="just">
              <a:lnSpc>
                <a:spcPct val="120000"/>
              </a:lnSpc>
            </a:pPr>
            <a:r>
              <a:rPr lang="en-GB" sz="2400" b="1" dirty="0">
                <a:solidFill>
                  <a:srgbClr val="202122"/>
                </a:solidFill>
                <a:latin typeface="Arial" panose="020B0604020202020204" pitchFamily="34" charset="0"/>
              </a:rPr>
              <a:t>Def: </a:t>
            </a:r>
            <a:r>
              <a:rPr lang="en-GB" sz="2400" dirty="0">
                <a:solidFill>
                  <a:srgbClr val="202122"/>
                </a:solidFill>
                <a:latin typeface="Arial" panose="020B0604020202020204" pitchFamily="34" charset="0"/>
              </a:rPr>
              <a:t>t</a:t>
            </a:r>
            <a:r>
              <a:rPr lang="en-GB" sz="2400" b="0" i="0" strike="noStrike" dirty="0">
                <a:solidFill>
                  <a:srgbClr val="202122"/>
                </a:solidFill>
                <a:effectLst/>
                <a:latin typeface="Arial" panose="020B0604020202020204" pitchFamily="34" charset="0"/>
              </a:rPr>
              <a:t>he </a:t>
            </a:r>
            <a:r>
              <a:rPr lang="en-GB" sz="2400" b="1" i="0" strike="noStrike" dirty="0">
                <a:solidFill>
                  <a:srgbClr val="202122"/>
                </a:solidFill>
                <a:effectLst/>
                <a:latin typeface="Arial" panose="020B0604020202020204" pitchFamily="34" charset="0"/>
              </a:rPr>
              <a:t>binomial distribution</a:t>
            </a:r>
            <a:r>
              <a:rPr lang="en-GB" sz="2400" b="0" i="0" strike="noStrike" dirty="0">
                <a:solidFill>
                  <a:srgbClr val="202122"/>
                </a:solidFill>
                <a:effectLst/>
                <a:latin typeface="Arial" panose="020B0604020202020204" pitchFamily="34" charset="0"/>
              </a:rPr>
              <a:t> with parameters </a:t>
            </a:r>
            <a:r>
              <a:rPr lang="en-GB" sz="2400" b="0" i="1" strike="noStrike" dirty="0">
                <a:solidFill>
                  <a:srgbClr val="202122"/>
                </a:solidFill>
                <a:effectLst/>
                <a:latin typeface="Arial" panose="020B0604020202020204" pitchFamily="34" charset="0"/>
              </a:rPr>
              <a:t>n</a:t>
            </a:r>
            <a:r>
              <a:rPr lang="en-GB" sz="2400" b="0" i="0" strike="noStrike" dirty="0">
                <a:solidFill>
                  <a:srgbClr val="202122"/>
                </a:solidFill>
                <a:effectLst/>
                <a:latin typeface="Arial" panose="020B0604020202020204" pitchFamily="34" charset="0"/>
              </a:rPr>
              <a:t> and </a:t>
            </a:r>
            <a:r>
              <a:rPr lang="en-GB" sz="2400" b="0" i="1" strike="noStrike" dirty="0">
                <a:solidFill>
                  <a:srgbClr val="202122"/>
                </a:solidFill>
                <a:effectLst/>
                <a:latin typeface="Arial" panose="020B0604020202020204" pitchFamily="34" charset="0"/>
              </a:rPr>
              <a:t>p</a:t>
            </a:r>
            <a:r>
              <a:rPr lang="en-GB" sz="2400" b="0" i="0" strike="noStrike" dirty="0">
                <a:solidFill>
                  <a:srgbClr val="202122"/>
                </a:solidFill>
                <a:effectLst/>
                <a:latin typeface="Arial" panose="020B0604020202020204" pitchFamily="34" charset="0"/>
              </a:rPr>
              <a:t> is the discrete statistical distribution of the number of successes in a sequence of </a:t>
            </a:r>
            <a:r>
              <a:rPr lang="en-GB" sz="2400" b="0" i="1" strike="noStrike" dirty="0">
                <a:solidFill>
                  <a:srgbClr val="202122"/>
                </a:solidFill>
                <a:effectLst/>
                <a:latin typeface="Arial" panose="020B0604020202020204" pitchFamily="34" charset="0"/>
              </a:rPr>
              <a:t>n</a:t>
            </a:r>
            <a:r>
              <a:rPr lang="en-GB" sz="2400" b="0" i="0" strike="noStrike" dirty="0">
                <a:solidFill>
                  <a:srgbClr val="202122"/>
                </a:solidFill>
                <a:effectLst/>
                <a:latin typeface="Arial" panose="020B0604020202020204" pitchFamily="34" charset="0"/>
              </a:rPr>
              <a:t> independent trials. Each trial (Bernoulli trial) has a binary outcome: success with probability </a:t>
            </a:r>
            <a:r>
              <a:rPr lang="en-GB" sz="2400" b="0" i="1" strike="noStrike" dirty="0">
                <a:solidFill>
                  <a:srgbClr val="202122"/>
                </a:solidFill>
                <a:effectLst/>
                <a:latin typeface="Arial" panose="020B0604020202020204" pitchFamily="34" charset="0"/>
              </a:rPr>
              <a:t>p</a:t>
            </a:r>
            <a:r>
              <a:rPr lang="en-GB" sz="2400" b="0" i="0" strike="noStrike" dirty="0">
                <a:solidFill>
                  <a:srgbClr val="202122"/>
                </a:solidFill>
                <a:effectLst/>
                <a:latin typeface="Arial" panose="020B0604020202020204" pitchFamily="34" charset="0"/>
              </a:rPr>
              <a:t> and failure with probability 1-</a:t>
            </a:r>
            <a:r>
              <a:rPr lang="en-GB" sz="2400" b="0" i="1" strike="noStrike" dirty="0">
                <a:solidFill>
                  <a:srgbClr val="202122"/>
                </a:solidFill>
                <a:effectLst/>
                <a:latin typeface="Arial" panose="020B0604020202020204" pitchFamily="34" charset="0"/>
              </a:rPr>
              <a:t>p</a:t>
            </a:r>
            <a:r>
              <a:rPr lang="en-GB" sz="2400" b="0" i="0" strike="noStrike" dirty="0">
                <a:solidFill>
                  <a:srgbClr val="202122"/>
                </a:solidFill>
                <a:effectLst/>
                <a:latin typeface="Arial" panose="020B0604020202020204" pitchFamily="34" charset="0"/>
              </a:rPr>
              <a:t>.</a:t>
            </a:r>
          </a:p>
        </p:txBody>
      </p:sp>
      <p:sp>
        <p:nvSpPr>
          <p:cNvPr id="5" name="TextBox 4">
            <a:extLst>
              <a:ext uri="{FF2B5EF4-FFF2-40B4-BE49-F238E27FC236}">
                <a16:creationId xmlns:a16="http://schemas.microsoft.com/office/drawing/2014/main" id="{B7E6866A-4592-42FE-3DAD-C929746AC496}"/>
              </a:ext>
            </a:extLst>
          </p:cNvPr>
          <p:cNvSpPr txBox="1"/>
          <p:nvPr/>
        </p:nvSpPr>
        <p:spPr>
          <a:xfrm>
            <a:off x="39218" y="4673703"/>
            <a:ext cx="12064550" cy="2162195"/>
          </a:xfrm>
          <a:prstGeom prst="rect">
            <a:avLst/>
          </a:prstGeom>
          <a:noFill/>
        </p:spPr>
        <p:txBody>
          <a:bodyPr wrap="square">
            <a:spAutoFit/>
          </a:bodyPr>
          <a:lstStyle/>
          <a:p>
            <a:pPr algn="just">
              <a:lnSpc>
                <a:spcPct val="114000"/>
              </a:lnSpc>
            </a:pPr>
            <a:r>
              <a:rPr lang="en-GB" sz="2400" b="1" dirty="0">
                <a:solidFill>
                  <a:srgbClr val="202122"/>
                </a:solidFill>
                <a:latin typeface="Arial" panose="020B0604020202020204" pitchFamily="34" charset="0"/>
              </a:rPr>
              <a:t>Assumptions of the binomial distribution</a:t>
            </a:r>
          </a:p>
          <a:p>
            <a:pPr algn="just">
              <a:lnSpc>
                <a:spcPct val="114000"/>
              </a:lnSpc>
            </a:pPr>
            <a:r>
              <a:rPr lang="en-GB" sz="2400" b="0" i="0" strike="noStrike" dirty="0">
                <a:solidFill>
                  <a:srgbClr val="202122"/>
                </a:solidFill>
                <a:effectLst/>
                <a:latin typeface="Arial" panose="020B0604020202020204" pitchFamily="34" charset="0"/>
              </a:rPr>
              <a:t>- The outcome of each </a:t>
            </a:r>
            <a:r>
              <a:rPr lang="en-GB" sz="2400" dirty="0">
                <a:solidFill>
                  <a:srgbClr val="202122"/>
                </a:solidFill>
                <a:latin typeface="Arial" panose="020B0604020202020204" pitchFamily="34" charset="0"/>
              </a:rPr>
              <a:t>trial is binary (0/1)</a:t>
            </a:r>
          </a:p>
          <a:p>
            <a:pPr algn="just">
              <a:lnSpc>
                <a:spcPct val="114000"/>
              </a:lnSpc>
            </a:pPr>
            <a:r>
              <a:rPr lang="en-GB" sz="2400" b="0" i="0" strike="noStrike" dirty="0">
                <a:solidFill>
                  <a:srgbClr val="202122"/>
                </a:solidFill>
                <a:effectLst/>
                <a:latin typeface="Arial" panose="020B0604020202020204" pitchFamily="34" charset="0"/>
              </a:rPr>
              <a:t>- Each Bernoulli trial is independent (i.e. the outcome of each trial does not depend on the outcome of the other trials)</a:t>
            </a:r>
          </a:p>
          <a:p>
            <a:pPr algn="just">
              <a:lnSpc>
                <a:spcPct val="114000"/>
              </a:lnSpc>
            </a:pPr>
            <a:r>
              <a:rPr lang="en-GB" sz="2400" b="0" i="0" strike="noStrike" dirty="0">
                <a:solidFill>
                  <a:srgbClr val="202122"/>
                </a:solidFill>
                <a:effectLst/>
                <a:latin typeface="Arial" panose="020B0604020202020204" pitchFamily="34" charset="0"/>
              </a:rPr>
              <a:t>- The probability of success </a:t>
            </a:r>
            <a:r>
              <a:rPr lang="en-GB" sz="2400" b="0" i="1" strike="noStrike" dirty="0">
                <a:solidFill>
                  <a:srgbClr val="202122"/>
                </a:solidFill>
                <a:effectLst/>
                <a:latin typeface="Arial" panose="020B0604020202020204" pitchFamily="34" charset="0"/>
              </a:rPr>
              <a:t>p</a:t>
            </a:r>
            <a:r>
              <a:rPr lang="en-GB" sz="2400" b="0" i="0" strike="noStrike" dirty="0">
                <a:solidFill>
                  <a:srgbClr val="202122"/>
                </a:solidFill>
                <a:effectLst/>
                <a:latin typeface="Arial" panose="020B0604020202020204" pitchFamily="34" charset="0"/>
              </a:rPr>
              <a:t> is constant (</a:t>
            </a:r>
            <a:r>
              <a:rPr lang="en-GB" sz="2400" dirty="0">
                <a:solidFill>
                  <a:srgbClr val="202122"/>
                </a:solidFill>
                <a:latin typeface="Arial" panose="020B0604020202020204" pitchFamily="34" charset="0"/>
              </a:rPr>
              <a:t>i.e. </a:t>
            </a:r>
            <a:r>
              <a:rPr lang="en-GB" sz="2400" b="0" i="0" strike="noStrike" dirty="0">
                <a:solidFill>
                  <a:srgbClr val="202122"/>
                </a:solidFill>
                <a:effectLst/>
                <a:latin typeface="Arial" panose="020B0604020202020204" pitchFamily="34" charset="0"/>
              </a:rPr>
              <a:t>it does not change for each trial)</a:t>
            </a:r>
          </a:p>
        </p:txBody>
      </p:sp>
      <p:pic>
        <p:nvPicPr>
          <p:cNvPr id="7" name="Picture 6" descr="A graph with numbers and lines&#10;&#10;Description automatically generated">
            <a:extLst>
              <a:ext uri="{FF2B5EF4-FFF2-40B4-BE49-F238E27FC236}">
                <a16:creationId xmlns:a16="http://schemas.microsoft.com/office/drawing/2014/main" id="{38A4818D-21A1-0E73-AF8E-AA891509D15F}"/>
              </a:ext>
            </a:extLst>
          </p:cNvPr>
          <p:cNvPicPr>
            <a:picLocks noChangeAspect="1"/>
          </p:cNvPicPr>
          <p:nvPr/>
        </p:nvPicPr>
        <p:blipFill>
          <a:blip r:embed="rId3"/>
          <a:stretch>
            <a:fillRect/>
          </a:stretch>
        </p:blipFill>
        <p:spPr>
          <a:xfrm>
            <a:off x="7747424" y="2337634"/>
            <a:ext cx="4257251" cy="3192938"/>
          </a:xfrm>
          <a:prstGeom prst="rect">
            <a:avLst/>
          </a:prstGeom>
          <a:ln>
            <a:solidFill>
              <a:schemeClr val="tx1"/>
            </a:solidFill>
          </a:ln>
        </p:spPr>
      </p:pic>
      <p:sp>
        <p:nvSpPr>
          <p:cNvPr id="9" name="TextBox 8">
            <a:extLst>
              <a:ext uri="{FF2B5EF4-FFF2-40B4-BE49-F238E27FC236}">
                <a16:creationId xmlns:a16="http://schemas.microsoft.com/office/drawing/2014/main" id="{13F9E9EB-3874-D13F-42DA-4A6849B9A517}"/>
              </a:ext>
            </a:extLst>
          </p:cNvPr>
          <p:cNvSpPr txBox="1"/>
          <p:nvPr/>
        </p:nvSpPr>
        <p:spPr>
          <a:xfrm>
            <a:off x="10541945" y="2337605"/>
            <a:ext cx="1472045" cy="954107"/>
          </a:xfrm>
          <a:prstGeom prst="rect">
            <a:avLst/>
          </a:prstGeom>
          <a:noFill/>
        </p:spPr>
        <p:txBody>
          <a:bodyPr wrap="square" rtlCol="0">
            <a:spAutoFit/>
          </a:bodyPr>
          <a:lstStyle/>
          <a:p>
            <a:pPr algn="r"/>
            <a:r>
              <a:rPr lang="en-US" sz="2800" dirty="0"/>
              <a:t>n = 20</a:t>
            </a:r>
          </a:p>
          <a:p>
            <a:pPr algn="r"/>
            <a:r>
              <a:rPr lang="en-US" sz="2800" dirty="0"/>
              <a:t>p = 0.40</a:t>
            </a:r>
          </a:p>
        </p:txBody>
      </p:sp>
    </p:spTree>
    <p:extLst>
      <p:ext uri="{BB962C8B-B14F-4D97-AF65-F5344CB8AC3E}">
        <p14:creationId xmlns:p14="http://schemas.microsoft.com/office/powerpoint/2010/main" val="4285842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32BDB-8646-EBAE-A1B7-4DED8CF1A527}"/>
              </a:ext>
            </a:extLst>
          </p:cNvPr>
          <p:cNvSpPr txBox="1">
            <a:spLocks/>
          </p:cNvSpPr>
          <p:nvPr/>
        </p:nvSpPr>
        <p:spPr>
          <a:xfrm>
            <a:off x="30172" y="28918"/>
            <a:ext cx="12056303"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Poisson distribution</a:t>
            </a:r>
          </a:p>
        </p:txBody>
      </p:sp>
      <p:sp>
        <p:nvSpPr>
          <p:cNvPr id="4" name="TextBox 3">
            <a:extLst>
              <a:ext uri="{FF2B5EF4-FFF2-40B4-BE49-F238E27FC236}">
                <a16:creationId xmlns:a16="http://schemas.microsoft.com/office/drawing/2014/main" id="{83D195C7-A6BF-B52A-624B-A987129C5249}"/>
              </a:ext>
            </a:extLst>
          </p:cNvPr>
          <p:cNvSpPr txBox="1"/>
          <p:nvPr/>
        </p:nvSpPr>
        <p:spPr>
          <a:xfrm>
            <a:off x="123824" y="958393"/>
            <a:ext cx="11979276" cy="1381147"/>
          </a:xfrm>
          <a:prstGeom prst="rect">
            <a:avLst/>
          </a:prstGeom>
          <a:noFill/>
        </p:spPr>
        <p:txBody>
          <a:bodyPr wrap="square">
            <a:spAutoFit/>
          </a:bodyPr>
          <a:lstStyle/>
          <a:p>
            <a:pPr algn="just">
              <a:lnSpc>
                <a:spcPct val="120000"/>
              </a:lnSpc>
            </a:pPr>
            <a:r>
              <a:rPr lang="en-GB" sz="2400" b="1" dirty="0">
                <a:solidFill>
                  <a:srgbClr val="202122"/>
                </a:solidFill>
                <a:latin typeface="Arial" panose="020B0604020202020204" pitchFamily="34" charset="0"/>
              </a:rPr>
              <a:t>Def:</a:t>
            </a:r>
            <a:r>
              <a:rPr lang="en-GB" sz="2400" dirty="0">
                <a:solidFill>
                  <a:srgbClr val="202122"/>
                </a:solidFill>
                <a:latin typeface="Arial" panose="020B0604020202020204" pitchFamily="34" charset="0"/>
              </a:rPr>
              <a:t> t</a:t>
            </a:r>
            <a:r>
              <a:rPr lang="en-GB" sz="2400" b="0" i="0" strike="noStrike" dirty="0">
                <a:solidFill>
                  <a:srgbClr val="202122"/>
                </a:solidFill>
                <a:effectLst/>
                <a:latin typeface="Arial" panose="020B0604020202020204" pitchFamily="34" charset="0"/>
              </a:rPr>
              <a:t>he </a:t>
            </a:r>
            <a:r>
              <a:rPr lang="en-GB" sz="2400" b="1" i="0" strike="noStrike" dirty="0">
                <a:solidFill>
                  <a:srgbClr val="202122"/>
                </a:solidFill>
                <a:effectLst/>
                <a:latin typeface="Arial" panose="020B0604020202020204" pitchFamily="34" charset="0"/>
              </a:rPr>
              <a:t>Poisson distribution</a:t>
            </a:r>
            <a:r>
              <a:rPr lang="en-GB" sz="2400" b="0" i="0" strike="noStrike" dirty="0">
                <a:solidFill>
                  <a:srgbClr val="202122"/>
                </a:solidFill>
                <a:effectLst/>
                <a:latin typeface="Arial" panose="020B0604020202020204" pitchFamily="34" charset="0"/>
              </a:rPr>
              <a:t> with parameter </a:t>
            </a:r>
            <a:r>
              <a:rPr lang="en-GB" sz="2400" strike="noStrike" dirty="0">
                <a:solidFill>
                  <a:srgbClr val="202122"/>
                </a:solidFill>
                <a:effectLst/>
                <a:latin typeface="Arial" panose="020B0604020202020204" pitchFamily="34" charset="0"/>
              </a:rPr>
              <a:t>𝞴</a:t>
            </a:r>
            <a:r>
              <a:rPr lang="en-GB" sz="2400" dirty="0">
                <a:solidFill>
                  <a:srgbClr val="202122"/>
                </a:solidFill>
                <a:latin typeface="Arial" panose="020B0604020202020204" pitchFamily="34" charset="0"/>
              </a:rPr>
              <a:t> </a:t>
            </a:r>
            <a:r>
              <a:rPr lang="en-GB" sz="2400" b="0" i="0" strike="noStrike" dirty="0">
                <a:solidFill>
                  <a:srgbClr val="202122"/>
                </a:solidFill>
                <a:effectLst/>
                <a:latin typeface="Arial" panose="020B0604020202020204" pitchFamily="34" charset="0"/>
              </a:rPr>
              <a:t>is the discrete probability distribution of the number of events that occur randomly and uniformly in a fixed time interval or in a given area.</a:t>
            </a:r>
          </a:p>
        </p:txBody>
      </p:sp>
      <p:sp>
        <p:nvSpPr>
          <p:cNvPr id="5" name="TextBox 4">
            <a:extLst>
              <a:ext uri="{FF2B5EF4-FFF2-40B4-BE49-F238E27FC236}">
                <a16:creationId xmlns:a16="http://schemas.microsoft.com/office/drawing/2014/main" id="{B7E6866A-4592-42FE-3DAD-C929746AC496}"/>
              </a:ext>
            </a:extLst>
          </p:cNvPr>
          <p:cNvSpPr txBox="1"/>
          <p:nvPr/>
        </p:nvSpPr>
        <p:spPr>
          <a:xfrm>
            <a:off x="68591" y="2845958"/>
            <a:ext cx="7764162" cy="2173737"/>
          </a:xfrm>
          <a:prstGeom prst="rect">
            <a:avLst/>
          </a:prstGeom>
          <a:noFill/>
        </p:spPr>
        <p:txBody>
          <a:bodyPr wrap="square">
            <a:spAutoFit/>
          </a:bodyPr>
          <a:lstStyle/>
          <a:p>
            <a:pPr algn="just">
              <a:spcAft>
                <a:spcPts val="600"/>
              </a:spcAft>
            </a:pPr>
            <a:r>
              <a:rPr lang="en-GB" sz="2400" b="1" dirty="0">
                <a:solidFill>
                  <a:srgbClr val="202122"/>
                </a:solidFill>
                <a:latin typeface="Arial" panose="020B0604020202020204" pitchFamily="34" charset="0"/>
              </a:rPr>
              <a:t>Assumptions of the Poisson distribution</a:t>
            </a:r>
          </a:p>
          <a:p>
            <a:pPr marL="342900" indent="-342900" algn="just">
              <a:lnSpc>
                <a:spcPct val="113000"/>
              </a:lnSpc>
              <a:buFont typeface="Courier New" panose="02070309020205020404" pitchFamily="49" charset="0"/>
              <a:buChar char="o"/>
            </a:pPr>
            <a:r>
              <a:rPr lang="en-GB" sz="2400" b="0" i="0" strike="noStrike" dirty="0">
                <a:solidFill>
                  <a:srgbClr val="202122"/>
                </a:solidFill>
                <a:effectLst/>
                <a:latin typeface="Arial" panose="020B0604020202020204" pitchFamily="34" charset="0"/>
              </a:rPr>
              <a:t>The outcome is a count [0,1,…,k,…]</a:t>
            </a:r>
          </a:p>
          <a:p>
            <a:pPr marL="342900" indent="-342900" algn="just">
              <a:lnSpc>
                <a:spcPct val="113000"/>
              </a:lnSpc>
              <a:buFont typeface="Courier New" panose="02070309020205020404" pitchFamily="49" charset="0"/>
              <a:buChar char="o"/>
            </a:pPr>
            <a:r>
              <a:rPr lang="en-GB" sz="2400" b="0" i="0" strike="noStrike" dirty="0">
                <a:solidFill>
                  <a:srgbClr val="202122"/>
                </a:solidFill>
                <a:effectLst/>
                <a:latin typeface="Arial" panose="020B0604020202020204" pitchFamily="34" charset="0"/>
                <a:cs typeface="Arial" panose="020B0604020202020204" pitchFamily="34" charset="0"/>
              </a:rPr>
              <a:t>Independence of events: </a:t>
            </a:r>
            <a:r>
              <a:rPr lang="en-GB" sz="2400" b="0" i="0" strike="noStrike" dirty="0">
                <a:solidFill>
                  <a:srgbClr val="000000"/>
                </a:solidFill>
                <a:effectLst/>
                <a:latin typeface="Arial" panose="020B0604020202020204" pitchFamily="34" charset="0"/>
                <a:cs typeface="Arial" panose="020B0604020202020204" pitchFamily="34" charset="0"/>
              </a:rPr>
              <a:t>t</a:t>
            </a:r>
            <a:r>
              <a:rPr lang="en-GB" sz="2400" b="0" i="0" u="none" strike="noStrike" dirty="0">
                <a:solidFill>
                  <a:srgbClr val="000000"/>
                </a:solidFill>
                <a:effectLst/>
                <a:latin typeface="Arial" panose="020B0604020202020204" pitchFamily="34" charset="0"/>
                <a:cs typeface="Arial" panose="020B0604020202020204" pitchFamily="34" charset="0"/>
              </a:rPr>
              <a:t>he occurrence of one event does not affect the probability that another event will occur</a:t>
            </a:r>
          </a:p>
        </p:txBody>
      </p:sp>
      <p:pic>
        <p:nvPicPr>
          <p:cNvPr id="6" name="Picture 5" descr="A graph with numbers and lines&#10;&#10;Description automatically generated">
            <a:extLst>
              <a:ext uri="{FF2B5EF4-FFF2-40B4-BE49-F238E27FC236}">
                <a16:creationId xmlns:a16="http://schemas.microsoft.com/office/drawing/2014/main" id="{DD5C5FFD-7DEE-6836-B5ED-3086C2160C6F}"/>
              </a:ext>
            </a:extLst>
          </p:cNvPr>
          <p:cNvPicPr>
            <a:picLocks noChangeAspect="1"/>
          </p:cNvPicPr>
          <p:nvPr/>
        </p:nvPicPr>
        <p:blipFill>
          <a:blip r:embed="rId3"/>
          <a:stretch>
            <a:fillRect/>
          </a:stretch>
        </p:blipFill>
        <p:spPr>
          <a:xfrm>
            <a:off x="7952399" y="1921688"/>
            <a:ext cx="4079183" cy="3059387"/>
          </a:xfrm>
          <a:prstGeom prst="rect">
            <a:avLst/>
          </a:prstGeom>
          <a:noFill/>
          <a:ln>
            <a:solidFill>
              <a:schemeClr val="tx1"/>
            </a:solidFill>
          </a:ln>
        </p:spPr>
      </p:pic>
      <p:sp>
        <p:nvSpPr>
          <p:cNvPr id="9" name="TextBox 8">
            <a:extLst>
              <a:ext uri="{FF2B5EF4-FFF2-40B4-BE49-F238E27FC236}">
                <a16:creationId xmlns:a16="http://schemas.microsoft.com/office/drawing/2014/main" id="{13F9E9EB-3874-D13F-42DA-4A6849B9A517}"/>
              </a:ext>
            </a:extLst>
          </p:cNvPr>
          <p:cNvSpPr txBox="1"/>
          <p:nvPr/>
        </p:nvSpPr>
        <p:spPr>
          <a:xfrm>
            <a:off x="10734181" y="1919842"/>
            <a:ext cx="1295400" cy="523220"/>
          </a:xfrm>
          <a:prstGeom prst="rect">
            <a:avLst/>
          </a:prstGeom>
          <a:noFill/>
        </p:spPr>
        <p:txBody>
          <a:bodyPr wrap="square" rtlCol="0">
            <a:spAutoFit/>
          </a:bodyPr>
          <a:lstStyle/>
          <a:p>
            <a:pPr algn="r"/>
            <a:r>
              <a:rPr lang="en-GB" sz="2800" strike="noStrike" dirty="0">
                <a:solidFill>
                  <a:srgbClr val="202122"/>
                </a:solidFill>
                <a:effectLst/>
              </a:rPr>
              <a:t>𝞴</a:t>
            </a:r>
            <a:r>
              <a:rPr lang="en-US" sz="2800" dirty="0"/>
              <a:t> = 4</a:t>
            </a:r>
          </a:p>
        </p:txBody>
      </p:sp>
      <p:sp>
        <p:nvSpPr>
          <p:cNvPr id="3" name="TextBox 2">
            <a:extLst>
              <a:ext uri="{FF2B5EF4-FFF2-40B4-BE49-F238E27FC236}">
                <a16:creationId xmlns:a16="http://schemas.microsoft.com/office/drawing/2014/main" id="{FA111FDA-87CD-4994-376B-552DFCCC5D79}"/>
              </a:ext>
            </a:extLst>
          </p:cNvPr>
          <p:cNvSpPr txBox="1"/>
          <p:nvPr/>
        </p:nvSpPr>
        <p:spPr>
          <a:xfrm>
            <a:off x="44044" y="4961388"/>
            <a:ext cx="12015604" cy="1713546"/>
          </a:xfrm>
          <a:prstGeom prst="rect">
            <a:avLst/>
          </a:prstGeom>
          <a:noFill/>
        </p:spPr>
        <p:txBody>
          <a:bodyPr wrap="square">
            <a:spAutoFit/>
          </a:bodyPr>
          <a:lstStyle/>
          <a:p>
            <a:pPr marL="342900" indent="-342900" algn="just">
              <a:lnSpc>
                <a:spcPct val="112000"/>
              </a:lnSpc>
              <a:buFont typeface="Courier New" panose="02070309020205020404" pitchFamily="49" charset="0"/>
              <a:buChar char="o"/>
            </a:pPr>
            <a:r>
              <a:rPr lang="en-GB" sz="2400" dirty="0">
                <a:solidFill>
                  <a:srgbClr val="202122"/>
                </a:solidFill>
                <a:latin typeface="Arial" panose="020B0604020202020204" pitchFamily="34" charset="0"/>
              </a:rPr>
              <a:t>Two events cannot occur at exactly the same instant in time or at the same point of  </a:t>
            </a:r>
          </a:p>
          <a:p>
            <a:pPr algn="just">
              <a:lnSpc>
                <a:spcPct val="112000"/>
              </a:lnSpc>
            </a:pPr>
            <a:r>
              <a:rPr lang="en-GB" sz="2400" dirty="0">
                <a:solidFill>
                  <a:srgbClr val="202122"/>
                </a:solidFill>
                <a:latin typeface="Arial" panose="020B0604020202020204" pitchFamily="34" charset="0"/>
              </a:rPr>
              <a:t>     the given area</a:t>
            </a:r>
          </a:p>
          <a:p>
            <a:pPr marL="342900" indent="-342900" algn="just">
              <a:lnSpc>
                <a:spcPct val="112000"/>
              </a:lnSpc>
              <a:buFont typeface="Courier New" panose="02070309020205020404" pitchFamily="49" charset="0"/>
              <a:buChar char="o"/>
            </a:pPr>
            <a:r>
              <a:rPr lang="en-GB" sz="2400" dirty="0">
                <a:solidFill>
                  <a:srgbClr val="202122"/>
                </a:solidFill>
                <a:latin typeface="Arial" panose="020B0604020202020204" pitchFamily="34" charset="0"/>
              </a:rPr>
              <a:t>Events occur at a uniform rate over the entire time period or area. 𝞴 is the expected (mean) number of events per time/area unit</a:t>
            </a:r>
          </a:p>
        </p:txBody>
      </p:sp>
    </p:spTree>
    <p:extLst>
      <p:ext uri="{BB962C8B-B14F-4D97-AF65-F5344CB8AC3E}">
        <p14:creationId xmlns:p14="http://schemas.microsoft.com/office/powerpoint/2010/main" val="450153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285C570-5CC2-650C-8474-D67489B2E390}"/>
              </a:ext>
            </a:extLst>
          </p:cNvPr>
          <p:cNvSpPr txBox="1">
            <a:spLocks/>
          </p:cNvSpPr>
          <p:nvPr/>
        </p:nvSpPr>
        <p:spPr>
          <a:xfrm>
            <a:off x="14068" y="13567"/>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Normal distribution</a:t>
            </a:r>
          </a:p>
        </p:txBody>
      </p:sp>
      <p:sp>
        <p:nvSpPr>
          <p:cNvPr id="9" name="TextBox 8">
            <a:extLst>
              <a:ext uri="{FF2B5EF4-FFF2-40B4-BE49-F238E27FC236}">
                <a16:creationId xmlns:a16="http://schemas.microsoft.com/office/drawing/2014/main" id="{76B889A3-4D3F-2C32-888B-E7726BBE4FA5}"/>
              </a:ext>
            </a:extLst>
          </p:cNvPr>
          <p:cNvSpPr txBox="1"/>
          <p:nvPr/>
        </p:nvSpPr>
        <p:spPr>
          <a:xfrm>
            <a:off x="123824" y="1030585"/>
            <a:ext cx="11979276" cy="947375"/>
          </a:xfrm>
          <a:prstGeom prst="rect">
            <a:avLst/>
          </a:prstGeom>
          <a:noFill/>
        </p:spPr>
        <p:txBody>
          <a:bodyPr wrap="square">
            <a:spAutoFit/>
          </a:bodyPr>
          <a:lstStyle/>
          <a:p>
            <a:pPr algn="just">
              <a:lnSpc>
                <a:spcPct val="120000"/>
              </a:lnSpc>
            </a:pPr>
            <a:r>
              <a:rPr lang="en-GB" sz="2400" b="1" dirty="0">
                <a:solidFill>
                  <a:srgbClr val="202122"/>
                </a:solidFill>
                <a:latin typeface="Arial" panose="020B0604020202020204" pitchFamily="34" charset="0"/>
              </a:rPr>
              <a:t>Def:</a:t>
            </a:r>
            <a:r>
              <a:rPr lang="en-GB" sz="2400" dirty="0">
                <a:solidFill>
                  <a:srgbClr val="202122"/>
                </a:solidFill>
                <a:latin typeface="Arial" panose="020B0604020202020204" pitchFamily="34" charset="0"/>
              </a:rPr>
              <a:t> </a:t>
            </a:r>
            <a:r>
              <a:rPr lang="en-GB" sz="2400" b="0" i="0" u="none" strike="noStrike" dirty="0">
                <a:solidFill>
                  <a:srgbClr val="202122"/>
                </a:solidFill>
                <a:effectLst/>
                <a:latin typeface="Arial" panose="020B0604020202020204" pitchFamily="34" charset="0"/>
              </a:rPr>
              <a:t>a </a:t>
            </a:r>
            <a:r>
              <a:rPr lang="en-GB" sz="2400" b="1" i="0" u="none" strike="noStrike" dirty="0">
                <a:solidFill>
                  <a:srgbClr val="202122"/>
                </a:solidFill>
                <a:effectLst/>
                <a:latin typeface="Arial" panose="020B0604020202020204" pitchFamily="34" charset="0"/>
              </a:rPr>
              <a:t>normal distribution</a:t>
            </a:r>
            <a:r>
              <a:rPr lang="en-GB" sz="2400" b="0" i="0" u="none" strike="noStrike" dirty="0">
                <a:solidFill>
                  <a:srgbClr val="202122"/>
                </a:solidFill>
                <a:effectLst/>
                <a:latin typeface="Arial" panose="020B0604020202020204" pitchFamily="34" charset="0"/>
              </a:rPr>
              <a:t> or </a:t>
            </a:r>
            <a:r>
              <a:rPr lang="en-GB" sz="2400" b="1" dirty="0">
                <a:solidFill>
                  <a:srgbClr val="202122"/>
                </a:solidFill>
                <a:latin typeface="Arial" panose="020B0604020202020204" pitchFamily="34" charset="0"/>
              </a:rPr>
              <a:t>G</a:t>
            </a:r>
            <a:r>
              <a:rPr lang="en-GB" sz="2400" b="1" i="0" u="none" strike="noStrike" dirty="0">
                <a:solidFill>
                  <a:srgbClr val="202122"/>
                </a:solidFill>
                <a:effectLst/>
                <a:latin typeface="Arial" panose="020B0604020202020204" pitchFamily="34" charset="0"/>
              </a:rPr>
              <a:t>aussian distribution</a:t>
            </a:r>
            <a:r>
              <a:rPr lang="en-GB" sz="2400" b="0" i="0" u="none" strike="noStrike" dirty="0">
                <a:solidFill>
                  <a:srgbClr val="202122"/>
                </a:solidFill>
                <a:effectLst/>
                <a:latin typeface="Arial" panose="020B0604020202020204" pitchFamily="34" charset="0"/>
              </a:rPr>
              <a:t> is a type of continuous probability distribution. It is determined by two parameters (</a:t>
            </a:r>
            <a:r>
              <a:rPr lang="en-US" sz="2400" dirty="0"/>
              <a:t>𝛍, 𝛔).</a:t>
            </a:r>
            <a:endParaRPr lang="en-GB" sz="2400" b="0" i="0" strike="noStrike" dirty="0">
              <a:solidFill>
                <a:srgbClr val="202122"/>
              </a:solidFill>
              <a:effectLst/>
              <a:latin typeface="Arial" panose="020B0604020202020204" pitchFamily="34" charset="0"/>
            </a:endParaRPr>
          </a:p>
        </p:txBody>
      </p:sp>
      <p:pic>
        <p:nvPicPr>
          <p:cNvPr id="2050" name="Picture 2">
            <a:extLst>
              <a:ext uri="{FF2B5EF4-FFF2-40B4-BE49-F238E27FC236}">
                <a16:creationId xmlns:a16="http://schemas.microsoft.com/office/drawing/2014/main" id="{7C16F07C-1B3E-FE99-FCA7-D844A1549C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8781" y="2092094"/>
            <a:ext cx="5412183" cy="346871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4">
            <a:extLst>
              <a:ext uri="{FF2B5EF4-FFF2-40B4-BE49-F238E27FC236}">
                <a16:creationId xmlns:a16="http://schemas.microsoft.com/office/drawing/2014/main" id="{806FB4B2-698C-D44C-B7A8-09CCAA1DBC1D}"/>
              </a:ext>
            </a:extLst>
          </p:cNvPr>
          <p:cNvSpPr>
            <a:spLocks noChangeArrowheads="1"/>
          </p:cNvSpPr>
          <p:nvPr/>
        </p:nvSpPr>
        <p:spPr bwMode="auto">
          <a:xfrm>
            <a:off x="105295" y="2081542"/>
            <a:ext cx="6765057" cy="1722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457200" marR="0" lvl="0" indent="-457200" algn="l" defTabSz="914400" rtl="0" eaLnBrk="0" fontAlgn="base" latinLnBrk="0" hangingPunct="0">
              <a:lnSpc>
                <a:spcPct val="112000"/>
              </a:lnSpc>
              <a:spcBef>
                <a:spcPct val="0"/>
              </a:spcBef>
              <a:spcAft>
                <a:spcPct val="0"/>
              </a:spcAft>
              <a:buClrTx/>
              <a:buSzTx/>
              <a:buFont typeface="+mj-lt"/>
              <a:buAutoNum type="arabicParenR"/>
              <a:tabLst/>
            </a:pPr>
            <a:r>
              <a:rPr kumimoji="0" lang="en-US" altLang="en-US" sz="2400" b="0" i="0" u="none" strike="noStrike" cap="none" normalizeH="0" baseline="0" dirty="0">
                <a:ln>
                  <a:noFill/>
                </a:ln>
                <a:solidFill>
                  <a:srgbClr val="202122"/>
                </a:solidFill>
                <a:effectLst/>
              </a:rPr>
              <a:t>the parameter </a:t>
            </a:r>
            <a:r>
              <a:rPr lang="en-US" sz="2400" dirty="0"/>
              <a:t>𝛍 is</a:t>
            </a:r>
            <a:r>
              <a:rPr kumimoji="0" lang="en-US" altLang="en-US" sz="2400" b="0" i="0" u="none" strike="noStrike" cap="none" normalizeH="0" baseline="0" dirty="0">
                <a:ln>
                  <a:noFill/>
                </a:ln>
                <a:solidFill>
                  <a:srgbClr val="202122"/>
                </a:solidFill>
                <a:effectLst/>
                <a:cs typeface="Arial" panose="020B0604020202020204" pitchFamily="34" charset="0"/>
              </a:rPr>
              <a:t> the mean or expectation</a:t>
            </a:r>
            <a:r>
              <a:rPr lang="en-US" altLang="en-US" sz="2400" dirty="0">
                <a:solidFill>
                  <a:srgbClr val="795CB2"/>
                </a:solidFill>
                <a:cs typeface="Arial" panose="020B0604020202020204" pitchFamily="34" charset="0"/>
              </a:rPr>
              <a:t> </a:t>
            </a:r>
            <a:r>
              <a:rPr kumimoji="0" lang="en-US" altLang="en-US" sz="2400" b="0" i="0" u="none" strike="noStrike" cap="none" normalizeH="0" baseline="0" dirty="0">
                <a:ln>
                  <a:noFill/>
                </a:ln>
                <a:solidFill>
                  <a:srgbClr val="202122"/>
                </a:solidFill>
                <a:effectLst/>
                <a:cs typeface="Arial" panose="020B0604020202020204" pitchFamily="34" charset="0"/>
              </a:rPr>
              <a:t>of the distribution (and also its median and mode)</a:t>
            </a:r>
          </a:p>
          <a:p>
            <a:pPr marL="457200" marR="0" lvl="0" indent="-457200" algn="l" defTabSz="914400" rtl="0" eaLnBrk="0" fontAlgn="base" latinLnBrk="0" hangingPunct="0">
              <a:lnSpc>
                <a:spcPct val="112000"/>
              </a:lnSpc>
              <a:spcBef>
                <a:spcPct val="0"/>
              </a:spcBef>
              <a:spcAft>
                <a:spcPct val="0"/>
              </a:spcAft>
              <a:buClrTx/>
              <a:buSzTx/>
              <a:buFont typeface="+mj-lt"/>
              <a:buAutoNum type="arabicParenR"/>
              <a:tabLst/>
            </a:pPr>
            <a:r>
              <a:rPr kumimoji="0" lang="en-US" altLang="en-US" sz="2400" b="0" i="0" u="none" strike="noStrike" cap="none" normalizeH="0" baseline="0" dirty="0">
                <a:ln>
                  <a:noFill/>
                </a:ln>
                <a:solidFill>
                  <a:srgbClr val="202122"/>
                </a:solidFill>
                <a:effectLst/>
                <a:cs typeface="Arial" panose="020B0604020202020204" pitchFamily="34" charset="0"/>
              </a:rPr>
              <a:t>the parameter </a:t>
            </a:r>
            <a:r>
              <a:rPr lang="en-US" sz="2400" dirty="0"/>
              <a:t>𝛔 </a:t>
            </a:r>
            <a:r>
              <a:rPr kumimoji="0" lang="en-US" altLang="en-US" sz="2400" b="0" i="0" u="none" strike="noStrike" cap="none" normalizeH="0" baseline="0" dirty="0">
                <a:ln>
                  <a:noFill/>
                </a:ln>
                <a:solidFill>
                  <a:srgbClr val="202122"/>
                </a:solidFill>
                <a:effectLst/>
                <a:cs typeface="Arial" panose="020B0604020202020204" pitchFamily="34" charset="0"/>
              </a:rPr>
              <a:t>is its standard deviation</a:t>
            </a:r>
            <a:endParaRPr kumimoji="0" lang="en-US" altLang="en-US" sz="2400" b="0" i="0" u="none" strike="noStrike" cap="none" normalizeH="0" baseline="0" dirty="0">
              <a:ln>
                <a:noFill/>
              </a:ln>
              <a:solidFill>
                <a:schemeClr val="tx1"/>
              </a:solidFill>
              <a:effectLst/>
            </a:endParaRPr>
          </a:p>
        </p:txBody>
      </p:sp>
      <p:sp>
        <p:nvSpPr>
          <p:cNvPr id="15" name="AutoShape 5" descr="\mu ">
            <a:extLst>
              <a:ext uri="{FF2B5EF4-FFF2-40B4-BE49-F238E27FC236}">
                <a16:creationId xmlns:a16="http://schemas.microsoft.com/office/drawing/2014/main" id="{3DEF99D5-DE4F-BB4E-2FA4-B95A2A9E5256}"/>
              </a:ext>
            </a:extLst>
          </p:cNvPr>
          <p:cNvSpPr>
            <a:spLocks noChangeAspect="1" noChangeArrowheads="1"/>
          </p:cNvSpPr>
          <p:nvPr/>
        </p:nvSpPr>
        <p:spPr bwMode="auto">
          <a:xfrm>
            <a:off x="1313278" y="247212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6" descr="\sigma ">
            <a:extLst>
              <a:ext uri="{FF2B5EF4-FFF2-40B4-BE49-F238E27FC236}">
                <a16:creationId xmlns:a16="http://schemas.microsoft.com/office/drawing/2014/main" id="{5CEA708B-E68C-8EA1-3DD3-B3EEAC013880}"/>
              </a:ext>
            </a:extLst>
          </p:cNvPr>
          <p:cNvSpPr>
            <a:spLocks noChangeAspect="1" noChangeArrowheads="1"/>
          </p:cNvSpPr>
          <p:nvPr/>
        </p:nvSpPr>
        <p:spPr bwMode="auto">
          <a:xfrm>
            <a:off x="7244178" y="247212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7" descr="\sigma ^{2}">
            <a:extLst>
              <a:ext uri="{FF2B5EF4-FFF2-40B4-BE49-F238E27FC236}">
                <a16:creationId xmlns:a16="http://schemas.microsoft.com/office/drawing/2014/main" id="{27BA1AD0-CB64-5A45-9578-C0EAAF17DD17}"/>
              </a:ext>
            </a:extLst>
          </p:cNvPr>
          <p:cNvSpPr>
            <a:spLocks noChangeAspect="1" noChangeArrowheads="1"/>
          </p:cNvSpPr>
          <p:nvPr/>
        </p:nvSpPr>
        <p:spPr bwMode="auto">
          <a:xfrm>
            <a:off x="10958928" y="247212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83BAC53B-EF3E-24EC-95E3-F609E0BA9DEF}"/>
              </a:ext>
            </a:extLst>
          </p:cNvPr>
          <p:cNvSpPr txBox="1"/>
          <p:nvPr/>
        </p:nvSpPr>
        <p:spPr>
          <a:xfrm>
            <a:off x="0" y="6475101"/>
            <a:ext cx="12080964" cy="369332"/>
          </a:xfrm>
          <a:prstGeom prst="rect">
            <a:avLst/>
          </a:prstGeom>
          <a:noFill/>
        </p:spPr>
        <p:txBody>
          <a:bodyPr wrap="square">
            <a:spAutoFit/>
          </a:bodyPr>
          <a:lstStyle/>
          <a:p>
            <a:r>
              <a:rPr lang="en-GB" b="0" i="0" u="none" strike="noStrike" dirty="0">
                <a:effectLst/>
              </a:rPr>
              <a:t>Aidan Lyon, Why are Normal Distributions Normal?, The</a:t>
            </a:r>
            <a:r>
              <a:rPr lang="en-GB" b="0" i="0" u="none" strike="noStrike" dirty="0">
                <a:solidFill>
                  <a:srgbClr val="000000"/>
                </a:solidFill>
                <a:effectLst/>
              </a:rPr>
              <a:t> British Journal for the Philosophy of Science</a:t>
            </a:r>
            <a:r>
              <a:rPr lang="en-GB" b="0" i="0" u="none" strike="noStrike" dirty="0">
                <a:solidFill>
                  <a:srgbClr val="000000"/>
                </a:solidFill>
                <a:effectLst/>
                <a:highlight>
                  <a:srgbClr val="FFFFFF"/>
                </a:highlight>
              </a:rPr>
              <a:t> </a:t>
            </a:r>
            <a:r>
              <a:rPr lang="en-GB" b="0" i="0" u="none" strike="noStrike" dirty="0">
                <a:solidFill>
                  <a:srgbClr val="000000"/>
                </a:solidFill>
                <a:effectLst/>
              </a:rPr>
              <a:t>2014</a:t>
            </a:r>
            <a:r>
              <a:rPr lang="en-GB" b="0" i="0" u="none" strike="noStrike" dirty="0">
                <a:solidFill>
                  <a:srgbClr val="000000"/>
                </a:solidFill>
                <a:effectLst/>
                <a:highlight>
                  <a:srgbClr val="FFFFFF"/>
                </a:highlight>
              </a:rPr>
              <a:t> </a:t>
            </a:r>
            <a:r>
              <a:rPr lang="en-GB" b="0" i="0" u="none" strike="noStrike" dirty="0">
                <a:solidFill>
                  <a:srgbClr val="000000"/>
                </a:solidFill>
                <a:effectLst/>
              </a:rPr>
              <a:t>65</a:t>
            </a:r>
            <a:r>
              <a:rPr lang="en-GB" b="0" i="0" u="none" strike="noStrike" dirty="0">
                <a:solidFill>
                  <a:srgbClr val="000000"/>
                </a:solidFill>
                <a:effectLst/>
                <a:highlight>
                  <a:srgbClr val="FFFFFF"/>
                </a:highlight>
              </a:rPr>
              <a:t>:</a:t>
            </a:r>
            <a:r>
              <a:rPr lang="en-GB" b="0" i="0" u="none" strike="noStrike" dirty="0">
                <a:solidFill>
                  <a:srgbClr val="000000"/>
                </a:solidFill>
                <a:effectLst/>
              </a:rPr>
              <a:t>3</a:t>
            </a:r>
            <a:r>
              <a:rPr lang="en-GB" b="0" i="0" u="none" strike="noStrike" dirty="0">
                <a:solidFill>
                  <a:srgbClr val="000000"/>
                </a:solidFill>
                <a:effectLst/>
                <a:highlight>
                  <a:srgbClr val="FFFFFF"/>
                </a:highlight>
              </a:rPr>
              <a:t>, </a:t>
            </a:r>
            <a:r>
              <a:rPr lang="en-GB" b="0" i="0" u="none" strike="noStrike" dirty="0">
                <a:solidFill>
                  <a:srgbClr val="000000"/>
                </a:solidFill>
                <a:effectLst/>
              </a:rPr>
              <a:t>621-649</a:t>
            </a:r>
            <a:endParaRPr lang="en-US" dirty="0"/>
          </a:p>
        </p:txBody>
      </p:sp>
    </p:spTree>
    <p:extLst>
      <p:ext uri="{BB962C8B-B14F-4D97-AF65-F5344CB8AC3E}">
        <p14:creationId xmlns:p14="http://schemas.microsoft.com/office/powerpoint/2010/main" val="2324392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AutoShape 5" descr="\mu ">
            <a:extLst>
              <a:ext uri="{FF2B5EF4-FFF2-40B4-BE49-F238E27FC236}">
                <a16:creationId xmlns:a16="http://schemas.microsoft.com/office/drawing/2014/main" id="{3DEF99D5-DE4F-BB4E-2FA4-B95A2A9E5256}"/>
              </a:ext>
            </a:extLst>
          </p:cNvPr>
          <p:cNvSpPr>
            <a:spLocks noChangeAspect="1" noChangeArrowheads="1"/>
          </p:cNvSpPr>
          <p:nvPr/>
        </p:nvSpPr>
        <p:spPr bwMode="auto">
          <a:xfrm>
            <a:off x="1313278" y="2329625"/>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6" descr="\sigma ">
            <a:extLst>
              <a:ext uri="{FF2B5EF4-FFF2-40B4-BE49-F238E27FC236}">
                <a16:creationId xmlns:a16="http://schemas.microsoft.com/office/drawing/2014/main" id="{5CEA708B-E68C-8EA1-3DD3-B3EEAC013880}"/>
              </a:ext>
            </a:extLst>
          </p:cNvPr>
          <p:cNvSpPr>
            <a:spLocks noChangeAspect="1" noChangeArrowheads="1"/>
          </p:cNvSpPr>
          <p:nvPr/>
        </p:nvSpPr>
        <p:spPr bwMode="auto">
          <a:xfrm>
            <a:off x="7244178" y="247212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7" descr="\sigma ^{2}">
            <a:extLst>
              <a:ext uri="{FF2B5EF4-FFF2-40B4-BE49-F238E27FC236}">
                <a16:creationId xmlns:a16="http://schemas.microsoft.com/office/drawing/2014/main" id="{27BA1AD0-CB64-5A45-9578-C0EAAF17DD17}"/>
              </a:ext>
            </a:extLst>
          </p:cNvPr>
          <p:cNvSpPr>
            <a:spLocks noChangeAspect="1" noChangeArrowheads="1"/>
          </p:cNvSpPr>
          <p:nvPr/>
        </p:nvSpPr>
        <p:spPr bwMode="auto">
          <a:xfrm>
            <a:off x="10958928" y="247212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descr="A graph of colored lines&#10;&#10;Description automatically generated">
            <a:extLst>
              <a:ext uri="{FF2B5EF4-FFF2-40B4-BE49-F238E27FC236}">
                <a16:creationId xmlns:a16="http://schemas.microsoft.com/office/drawing/2014/main" id="{54F78F7D-7A4F-3C7E-76FE-65AFE1CA51DC}"/>
              </a:ext>
            </a:extLst>
          </p:cNvPr>
          <p:cNvPicPr>
            <a:picLocks noChangeAspect="1"/>
          </p:cNvPicPr>
          <p:nvPr/>
        </p:nvPicPr>
        <p:blipFill>
          <a:blip r:embed="rId3"/>
          <a:stretch>
            <a:fillRect/>
          </a:stretch>
        </p:blipFill>
        <p:spPr>
          <a:xfrm>
            <a:off x="7742602" y="1288961"/>
            <a:ext cx="3463264" cy="2600112"/>
          </a:xfrm>
          <a:prstGeom prst="rect">
            <a:avLst/>
          </a:prstGeom>
        </p:spPr>
      </p:pic>
      <p:sp>
        <p:nvSpPr>
          <p:cNvPr id="4" name="TextBox 3">
            <a:extLst>
              <a:ext uri="{FF2B5EF4-FFF2-40B4-BE49-F238E27FC236}">
                <a16:creationId xmlns:a16="http://schemas.microsoft.com/office/drawing/2014/main" id="{6AB3960E-6749-E480-7EB5-07B6C92D8781}"/>
              </a:ext>
            </a:extLst>
          </p:cNvPr>
          <p:cNvSpPr txBox="1"/>
          <p:nvPr/>
        </p:nvSpPr>
        <p:spPr>
          <a:xfrm>
            <a:off x="7833422" y="936254"/>
            <a:ext cx="3068053" cy="369332"/>
          </a:xfrm>
          <a:prstGeom prst="rect">
            <a:avLst/>
          </a:prstGeom>
          <a:noFill/>
        </p:spPr>
        <p:txBody>
          <a:bodyPr wrap="square" rtlCol="0">
            <a:spAutoFit/>
          </a:bodyPr>
          <a:lstStyle/>
          <a:p>
            <a:r>
              <a:rPr lang="en-US" b="1" dirty="0"/>
              <a:t>Gamma distribution</a:t>
            </a:r>
          </a:p>
        </p:txBody>
      </p:sp>
      <p:pic>
        <p:nvPicPr>
          <p:cNvPr id="6" name="Picture 5" descr="A graph with colored lines&#10;&#10;Description automatically generated">
            <a:extLst>
              <a:ext uri="{FF2B5EF4-FFF2-40B4-BE49-F238E27FC236}">
                <a16:creationId xmlns:a16="http://schemas.microsoft.com/office/drawing/2014/main" id="{AE6E7B44-F513-98E7-E471-9CF17A70266C}"/>
              </a:ext>
            </a:extLst>
          </p:cNvPr>
          <p:cNvPicPr>
            <a:picLocks noChangeAspect="1"/>
          </p:cNvPicPr>
          <p:nvPr/>
        </p:nvPicPr>
        <p:blipFill>
          <a:blip r:embed="rId4"/>
          <a:stretch>
            <a:fillRect/>
          </a:stretch>
        </p:blipFill>
        <p:spPr>
          <a:xfrm>
            <a:off x="3874569" y="1318916"/>
            <a:ext cx="2724254" cy="2179403"/>
          </a:xfrm>
          <a:prstGeom prst="rect">
            <a:avLst/>
          </a:prstGeom>
        </p:spPr>
      </p:pic>
      <p:sp>
        <p:nvSpPr>
          <p:cNvPr id="10" name="TextBox 9">
            <a:extLst>
              <a:ext uri="{FF2B5EF4-FFF2-40B4-BE49-F238E27FC236}">
                <a16:creationId xmlns:a16="http://schemas.microsoft.com/office/drawing/2014/main" id="{6C487B2A-ECA2-A632-F73F-51E41D94056E}"/>
              </a:ext>
            </a:extLst>
          </p:cNvPr>
          <p:cNvSpPr txBox="1"/>
          <p:nvPr/>
        </p:nvSpPr>
        <p:spPr>
          <a:xfrm>
            <a:off x="4029099" y="935494"/>
            <a:ext cx="3068053" cy="369332"/>
          </a:xfrm>
          <a:prstGeom prst="rect">
            <a:avLst/>
          </a:prstGeom>
          <a:noFill/>
        </p:spPr>
        <p:txBody>
          <a:bodyPr wrap="square">
            <a:spAutoFit/>
          </a:bodyPr>
          <a:lstStyle>
            <a:defPPr>
              <a:defRPr lang="en-US"/>
            </a:defPPr>
            <a:lvl1pPr>
              <a:defRPr b="1"/>
            </a:lvl1pPr>
          </a:lstStyle>
          <a:p>
            <a:r>
              <a:rPr lang="en-US" dirty="0"/>
              <a:t>Beta distribution</a:t>
            </a:r>
          </a:p>
        </p:txBody>
      </p:sp>
      <p:sp>
        <p:nvSpPr>
          <p:cNvPr id="18" name="TextBox 17">
            <a:extLst>
              <a:ext uri="{FF2B5EF4-FFF2-40B4-BE49-F238E27FC236}">
                <a16:creationId xmlns:a16="http://schemas.microsoft.com/office/drawing/2014/main" id="{D8E73C5B-5EDC-2F8F-3C34-1A64CF87ECBC}"/>
              </a:ext>
            </a:extLst>
          </p:cNvPr>
          <p:cNvSpPr txBox="1"/>
          <p:nvPr/>
        </p:nvSpPr>
        <p:spPr>
          <a:xfrm>
            <a:off x="278152" y="931661"/>
            <a:ext cx="3430800" cy="370800"/>
          </a:xfrm>
          <a:prstGeom prst="rect">
            <a:avLst/>
          </a:prstGeom>
          <a:noFill/>
        </p:spPr>
        <p:txBody>
          <a:bodyPr wrap="square">
            <a:spAutoFit/>
          </a:bodyPr>
          <a:lstStyle/>
          <a:p>
            <a:r>
              <a:rPr lang="en-GB" b="1" dirty="0"/>
              <a:t>Hypergeometric distribution</a:t>
            </a:r>
            <a:endParaRPr lang="en-GB" b="1" i="0" u="none" strike="noStrike" dirty="0">
              <a:effectLst/>
            </a:endParaRPr>
          </a:p>
        </p:txBody>
      </p:sp>
      <p:pic>
        <p:nvPicPr>
          <p:cNvPr id="20" name="Picture 19" descr="A graph of colored lines&#10;&#10;Description automatically generated">
            <a:extLst>
              <a:ext uri="{FF2B5EF4-FFF2-40B4-BE49-F238E27FC236}">
                <a16:creationId xmlns:a16="http://schemas.microsoft.com/office/drawing/2014/main" id="{252A026B-AFBA-2765-FFC7-5978364809F9}"/>
              </a:ext>
            </a:extLst>
          </p:cNvPr>
          <p:cNvPicPr>
            <a:picLocks noChangeAspect="1"/>
          </p:cNvPicPr>
          <p:nvPr/>
        </p:nvPicPr>
        <p:blipFill>
          <a:blip r:embed="rId5"/>
          <a:stretch>
            <a:fillRect/>
          </a:stretch>
        </p:blipFill>
        <p:spPr>
          <a:xfrm>
            <a:off x="4013940" y="3972332"/>
            <a:ext cx="2426301" cy="2426301"/>
          </a:xfrm>
          <a:prstGeom prst="rect">
            <a:avLst/>
          </a:prstGeom>
        </p:spPr>
      </p:pic>
      <p:sp>
        <p:nvSpPr>
          <p:cNvPr id="21" name="TextBox 20">
            <a:extLst>
              <a:ext uri="{FF2B5EF4-FFF2-40B4-BE49-F238E27FC236}">
                <a16:creationId xmlns:a16="http://schemas.microsoft.com/office/drawing/2014/main" id="{F8BBEC7D-8A10-E050-D3C7-CA5F5BA68042}"/>
              </a:ext>
            </a:extLst>
          </p:cNvPr>
          <p:cNvSpPr txBox="1"/>
          <p:nvPr/>
        </p:nvSpPr>
        <p:spPr>
          <a:xfrm>
            <a:off x="6536608" y="4705164"/>
            <a:ext cx="1719940" cy="646331"/>
          </a:xfrm>
          <a:prstGeom prst="rect">
            <a:avLst/>
          </a:prstGeom>
          <a:noFill/>
        </p:spPr>
        <p:txBody>
          <a:bodyPr wrap="square" rtlCol="0">
            <a:spAutoFit/>
          </a:bodyPr>
          <a:lstStyle/>
          <a:p>
            <a:r>
              <a:rPr lang="en-US" b="1" dirty="0"/>
              <a:t>Weibull distribution</a:t>
            </a:r>
          </a:p>
        </p:txBody>
      </p:sp>
      <p:sp>
        <p:nvSpPr>
          <p:cNvPr id="2" name="Title 1">
            <a:extLst>
              <a:ext uri="{FF2B5EF4-FFF2-40B4-BE49-F238E27FC236}">
                <a16:creationId xmlns:a16="http://schemas.microsoft.com/office/drawing/2014/main" id="{B3FCC335-2B14-2DC4-6EC6-1FEC25320A3A}"/>
              </a:ext>
            </a:extLst>
          </p:cNvPr>
          <p:cNvSpPr txBox="1">
            <a:spLocks/>
          </p:cNvSpPr>
          <p:nvPr/>
        </p:nvSpPr>
        <p:spPr>
          <a:xfrm>
            <a:off x="11875" y="7374"/>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Other statistical distributions</a:t>
            </a:r>
          </a:p>
        </p:txBody>
      </p:sp>
      <p:pic>
        <p:nvPicPr>
          <p:cNvPr id="7" name="Picture 6" descr="A graph with a red line and blue line&#10;&#10;Description automatically generated">
            <a:extLst>
              <a:ext uri="{FF2B5EF4-FFF2-40B4-BE49-F238E27FC236}">
                <a16:creationId xmlns:a16="http://schemas.microsoft.com/office/drawing/2014/main" id="{899D6744-BA37-4750-3DAC-4AF2F4ABDF0D}"/>
              </a:ext>
            </a:extLst>
          </p:cNvPr>
          <p:cNvPicPr>
            <a:picLocks noChangeAspect="1"/>
          </p:cNvPicPr>
          <p:nvPr/>
        </p:nvPicPr>
        <p:blipFill>
          <a:blip r:embed="rId6"/>
          <a:stretch>
            <a:fillRect/>
          </a:stretch>
        </p:blipFill>
        <p:spPr>
          <a:xfrm>
            <a:off x="250434" y="4414059"/>
            <a:ext cx="1985159" cy="1874872"/>
          </a:xfrm>
          <a:prstGeom prst="rect">
            <a:avLst/>
          </a:prstGeom>
        </p:spPr>
      </p:pic>
      <p:sp>
        <p:nvSpPr>
          <p:cNvPr id="8" name="TextBox 7">
            <a:extLst>
              <a:ext uri="{FF2B5EF4-FFF2-40B4-BE49-F238E27FC236}">
                <a16:creationId xmlns:a16="http://schemas.microsoft.com/office/drawing/2014/main" id="{8942E301-2247-81A0-2F27-B95C93AAFB07}"/>
              </a:ext>
            </a:extLst>
          </p:cNvPr>
          <p:cNvSpPr txBox="1"/>
          <p:nvPr/>
        </p:nvSpPr>
        <p:spPr>
          <a:xfrm>
            <a:off x="270482" y="4037614"/>
            <a:ext cx="2426301" cy="369332"/>
          </a:xfrm>
          <a:prstGeom prst="rect">
            <a:avLst/>
          </a:prstGeom>
          <a:noFill/>
        </p:spPr>
        <p:txBody>
          <a:bodyPr wrap="square" rtlCol="0">
            <a:spAutoFit/>
          </a:bodyPr>
          <a:lstStyle/>
          <a:p>
            <a:r>
              <a:rPr lang="en-US" b="1" dirty="0"/>
              <a:t>Log-normal distribution</a:t>
            </a:r>
          </a:p>
        </p:txBody>
      </p:sp>
      <p:pic>
        <p:nvPicPr>
          <p:cNvPr id="9" name="Picture 8" descr="A graph of a number of numbers&#10;&#10;Description automatically generated">
            <a:extLst>
              <a:ext uri="{FF2B5EF4-FFF2-40B4-BE49-F238E27FC236}">
                <a16:creationId xmlns:a16="http://schemas.microsoft.com/office/drawing/2014/main" id="{35FC4543-1290-91B7-83FE-AD08D1508D51}"/>
              </a:ext>
            </a:extLst>
          </p:cNvPr>
          <p:cNvPicPr>
            <a:picLocks noChangeAspect="1"/>
          </p:cNvPicPr>
          <p:nvPr/>
        </p:nvPicPr>
        <p:blipFill>
          <a:blip r:embed="rId7"/>
          <a:stretch>
            <a:fillRect/>
          </a:stretch>
        </p:blipFill>
        <p:spPr>
          <a:xfrm>
            <a:off x="287551" y="1313498"/>
            <a:ext cx="2724254" cy="2336083"/>
          </a:xfrm>
          <a:prstGeom prst="rect">
            <a:avLst/>
          </a:prstGeom>
        </p:spPr>
      </p:pic>
    </p:spTree>
    <p:extLst>
      <p:ext uri="{BB962C8B-B14F-4D97-AF65-F5344CB8AC3E}">
        <p14:creationId xmlns:p14="http://schemas.microsoft.com/office/powerpoint/2010/main" val="3566548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2AECD0-D662-C9FE-373F-F5D34CEA47AE}"/>
              </a:ext>
            </a:extLst>
          </p:cNvPr>
          <p:cNvSpPr txBox="1"/>
          <p:nvPr/>
        </p:nvSpPr>
        <p:spPr>
          <a:xfrm>
            <a:off x="108270" y="1139859"/>
            <a:ext cx="11947373" cy="1754326"/>
          </a:xfrm>
          <a:prstGeom prst="rect">
            <a:avLst/>
          </a:prstGeom>
          <a:noFill/>
        </p:spPr>
        <p:txBody>
          <a:bodyPr wrap="square" rtlCol="0">
            <a:spAutoFit/>
          </a:bodyPr>
          <a:lstStyle/>
          <a:p>
            <a:r>
              <a:rPr lang="en-US" sz="3600" dirty="0"/>
              <a:t>Here, it is assumed that data are generated by a statistical distribution with parameters 𝛈,𝛉,…,𝛙. </a:t>
            </a:r>
          </a:p>
          <a:p>
            <a:r>
              <a:rPr lang="en-US" sz="3600" dirty="0"/>
              <a:t>The principal aim is to infer information about 𝛈,𝛉,…,𝛙.</a:t>
            </a:r>
          </a:p>
        </p:txBody>
      </p:sp>
      <p:sp>
        <p:nvSpPr>
          <p:cNvPr id="4" name="TextBox 3">
            <a:extLst>
              <a:ext uri="{FF2B5EF4-FFF2-40B4-BE49-F238E27FC236}">
                <a16:creationId xmlns:a16="http://schemas.microsoft.com/office/drawing/2014/main" id="{2E7D885C-D02D-4291-DE7D-2B0EAA8D03DC}"/>
              </a:ext>
            </a:extLst>
          </p:cNvPr>
          <p:cNvSpPr txBox="1"/>
          <p:nvPr/>
        </p:nvSpPr>
        <p:spPr>
          <a:xfrm>
            <a:off x="0" y="6488507"/>
            <a:ext cx="7245752" cy="369332"/>
          </a:xfrm>
          <a:prstGeom prst="rect">
            <a:avLst/>
          </a:prstGeom>
          <a:noFill/>
        </p:spPr>
        <p:txBody>
          <a:bodyPr wrap="square" rtlCol="0">
            <a:spAutoFit/>
          </a:bodyPr>
          <a:lstStyle/>
          <a:p>
            <a:r>
              <a:rPr lang="en-US" dirty="0"/>
              <a:t>E.L. Lehmann, George Casella, Theory of Point Estimation, Second Edition</a:t>
            </a:r>
          </a:p>
        </p:txBody>
      </p:sp>
      <p:sp>
        <p:nvSpPr>
          <p:cNvPr id="7" name="Title 1">
            <a:extLst>
              <a:ext uri="{FF2B5EF4-FFF2-40B4-BE49-F238E27FC236}">
                <a16:creationId xmlns:a16="http://schemas.microsoft.com/office/drawing/2014/main" id="{D0F3FF4A-016D-E78B-F30D-AB9FCC2385FB}"/>
              </a:ext>
            </a:extLst>
          </p:cNvPr>
          <p:cNvSpPr txBox="1">
            <a:spLocks/>
          </p:cNvSpPr>
          <p:nvPr/>
        </p:nvSpPr>
        <p:spPr>
          <a:xfrm>
            <a:off x="18661" y="62168"/>
            <a:ext cx="12192000" cy="721895"/>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000" b="1" dirty="0"/>
              <a:t>Data analysis: frequentist inference</a:t>
            </a:r>
          </a:p>
        </p:txBody>
      </p:sp>
      <p:sp>
        <p:nvSpPr>
          <p:cNvPr id="2" name="TextBox 1">
            <a:extLst>
              <a:ext uri="{FF2B5EF4-FFF2-40B4-BE49-F238E27FC236}">
                <a16:creationId xmlns:a16="http://schemas.microsoft.com/office/drawing/2014/main" id="{F39E3FCB-26AE-3B43-5EB9-ED869547DB3B}"/>
              </a:ext>
            </a:extLst>
          </p:cNvPr>
          <p:cNvSpPr txBox="1"/>
          <p:nvPr/>
        </p:nvSpPr>
        <p:spPr>
          <a:xfrm>
            <a:off x="6026687" y="3265643"/>
            <a:ext cx="3195887" cy="461665"/>
          </a:xfrm>
          <a:prstGeom prst="rect">
            <a:avLst/>
          </a:prstGeom>
          <a:noFill/>
        </p:spPr>
        <p:txBody>
          <a:bodyPr wrap="square" rtlCol="0">
            <a:spAutoFit/>
          </a:bodyPr>
          <a:lstStyle/>
          <a:p>
            <a:pPr algn="ctr"/>
            <a:r>
              <a:rPr lang="en-US" sz="2400" dirty="0"/>
              <a:t>1) Statistical distribution </a:t>
            </a:r>
          </a:p>
        </p:txBody>
      </p:sp>
      <p:pic>
        <p:nvPicPr>
          <p:cNvPr id="2050" name="Picture 2" descr="Binomial distribution - Wikipedia">
            <a:extLst>
              <a:ext uri="{FF2B5EF4-FFF2-40B4-BE49-F238E27FC236}">
                <a16:creationId xmlns:a16="http://schemas.microsoft.com/office/drawing/2014/main" id="{8439F1BC-408F-2C96-D5F1-72A2AD9E65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6707" y="3116063"/>
            <a:ext cx="2176908" cy="14494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0402D0D-8ECF-CEBC-9263-3046BED66016}"/>
              </a:ext>
            </a:extLst>
          </p:cNvPr>
          <p:cNvSpPr txBox="1"/>
          <p:nvPr/>
        </p:nvSpPr>
        <p:spPr>
          <a:xfrm>
            <a:off x="8785257" y="5169256"/>
            <a:ext cx="2451567" cy="461665"/>
          </a:xfrm>
          <a:prstGeom prst="rect">
            <a:avLst/>
          </a:prstGeom>
          <a:noFill/>
        </p:spPr>
        <p:txBody>
          <a:bodyPr wrap="square" rtlCol="0">
            <a:spAutoFit/>
          </a:bodyPr>
          <a:lstStyle/>
          <a:p>
            <a:r>
              <a:rPr lang="en-US" sz="2400" dirty="0"/>
              <a:t>2) Data</a:t>
            </a:r>
          </a:p>
        </p:txBody>
      </p:sp>
      <p:pic>
        <p:nvPicPr>
          <p:cNvPr id="2052" name="Picture 4" descr="The History of the Coin Flip – Heads or Tails? - Hattons of London">
            <a:extLst>
              <a:ext uri="{FF2B5EF4-FFF2-40B4-BE49-F238E27FC236}">
                <a16:creationId xmlns:a16="http://schemas.microsoft.com/office/drawing/2014/main" id="{7CF865B5-E37D-19A6-3A07-A08FDCE25B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5883" y="4642881"/>
            <a:ext cx="2187508" cy="145568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AA97E383-462E-BC22-DF4A-60B6BC1EFF55}"/>
              </a:ext>
            </a:extLst>
          </p:cNvPr>
          <p:cNvCxnSpPr>
            <a:cxnSpLocks/>
          </p:cNvCxnSpPr>
          <p:nvPr/>
        </p:nvCxnSpPr>
        <p:spPr>
          <a:xfrm>
            <a:off x="7695028" y="3765821"/>
            <a:ext cx="0" cy="791807"/>
          </a:xfrm>
          <a:prstGeom prst="straightConnector1">
            <a:avLst/>
          </a:prstGeom>
          <a:ln w="15875">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53DB8E7-6A87-3AFA-7575-AF0CE1721416}"/>
              </a:ext>
            </a:extLst>
          </p:cNvPr>
          <p:cNvCxnSpPr/>
          <p:nvPr/>
        </p:nvCxnSpPr>
        <p:spPr>
          <a:xfrm>
            <a:off x="5190978" y="3530684"/>
            <a:ext cx="0" cy="1872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7782EF0-3346-C4AD-6FC6-49E752358181}"/>
              </a:ext>
            </a:extLst>
          </p:cNvPr>
          <p:cNvCxnSpPr/>
          <p:nvPr/>
        </p:nvCxnSpPr>
        <p:spPr>
          <a:xfrm>
            <a:off x="5190978" y="5387621"/>
            <a:ext cx="1266093" cy="0"/>
          </a:xfrm>
          <a:prstGeom prst="line">
            <a:avLst/>
          </a:prstGeom>
          <a:ln w="15875">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361A413-31D0-02DA-748C-C3BF162ED9B0}"/>
              </a:ext>
            </a:extLst>
          </p:cNvPr>
          <p:cNvCxnSpPr>
            <a:cxnSpLocks/>
          </p:cNvCxnSpPr>
          <p:nvPr/>
        </p:nvCxnSpPr>
        <p:spPr>
          <a:xfrm>
            <a:off x="5190978" y="3516621"/>
            <a:ext cx="905023"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C500797-09E3-5460-F89D-64A552063266}"/>
              </a:ext>
            </a:extLst>
          </p:cNvPr>
          <p:cNvSpPr txBox="1"/>
          <p:nvPr/>
        </p:nvSpPr>
        <p:spPr>
          <a:xfrm>
            <a:off x="1972844" y="4179385"/>
            <a:ext cx="3201392" cy="461665"/>
          </a:xfrm>
          <a:prstGeom prst="rect">
            <a:avLst/>
          </a:prstGeom>
          <a:noFill/>
        </p:spPr>
        <p:txBody>
          <a:bodyPr wrap="square" rtlCol="0">
            <a:spAutoFit/>
          </a:bodyPr>
          <a:lstStyle/>
          <a:p>
            <a:pPr algn="r"/>
            <a:r>
              <a:rPr lang="en-US" sz="2400" dirty="0"/>
              <a:t>3) Frequentist inference</a:t>
            </a:r>
          </a:p>
        </p:txBody>
      </p:sp>
    </p:spTree>
    <p:extLst>
      <p:ext uri="{BB962C8B-B14F-4D97-AF65-F5344CB8AC3E}">
        <p14:creationId xmlns:p14="http://schemas.microsoft.com/office/powerpoint/2010/main" val="3052878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97DBF93-72C3-126F-F2C5-D5DC2C334B1C}"/>
              </a:ext>
            </a:extLst>
          </p:cNvPr>
          <p:cNvSpPr txBox="1">
            <a:spLocks/>
          </p:cNvSpPr>
          <p:nvPr/>
        </p:nvSpPr>
        <p:spPr>
          <a:xfrm>
            <a:off x="18661" y="62168"/>
            <a:ext cx="12192000" cy="721895"/>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000" b="1" dirty="0"/>
              <a:t>…to be clear about frequentist inference</a:t>
            </a:r>
          </a:p>
        </p:txBody>
      </p:sp>
      <p:pic>
        <p:nvPicPr>
          <p:cNvPr id="7170" name="Picture 2" descr="JSNA | Population Health Hub">
            <a:extLst>
              <a:ext uri="{FF2B5EF4-FFF2-40B4-BE49-F238E27FC236}">
                <a16:creationId xmlns:a16="http://schemas.microsoft.com/office/drawing/2014/main" id="{A34098FE-9AF7-5DEF-B1CF-C3FF8D9A9C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307" y="1545260"/>
            <a:ext cx="3798208" cy="21868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3EBDB0C-0E1C-D62E-EEF0-32687BE9012A}"/>
              </a:ext>
            </a:extLst>
          </p:cNvPr>
          <p:cNvSpPr txBox="1"/>
          <p:nvPr/>
        </p:nvSpPr>
        <p:spPr>
          <a:xfrm>
            <a:off x="1473523" y="1070498"/>
            <a:ext cx="2917506" cy="461665"/>
          </a:xfrm>
          <a:prstGeom prst="rect">
            <a:avLst/>
          </a:prstGeom>
          <a:noFill/>
        </p:spPr>
        <p:txBody>
          <a:bodyPr wrap="square" rtlCol="0">
            <a:spAutoFit/>
          </a:bodyPr>
          <a:lstStyle/>
          <a:p>
            <a:pPr algn="ctr"/>
            <a:r>
              <a:rPr lang="en-US" sz="2400" dirty="0"/>
              <a:t>Population</a:t>
            </a:r>
          </a:p>
        </p:txBody>
      </p:sp>
      <p:sp>
        <p:nvSpPr>
          <p:cNvPr id="9" name="TextBox 8">
            <a:extLst>
              <a:ext uri="{FF2B5EF4-FFF2-40B4-BE49-F238E27FC236}">
                <a16:creationId xmlns:a16="http://schemas.microsoft.com/office/drawing/2014/main" id="{6AC8DDE4-CF93-F665-3348-E9510AF98107}"/>
              </a:ext>
            </a:extLst>
          </p:cNvPr>
          <p:cNvSpPr txBox="1"/>
          <p:nvPr/>
        </p:nvSpPr>
        <p:spPr>
          <a:xfrm>
            <a:off x="8025926" y="1057401"/>
            <a:ext cx="2917506" cy="461665"/>
          </a:xfrm>
          <a:prstGeom prst="rect">
            <a:avLst/>
          </a:prstGeom>
          <a:noFill/>
        </p:spPr>
        <p:txBody>
          <a:bodyPr wrap="square" rtlCol="0">
            <a:spAutoFit/>
          </a:bodyPr>
          <a:lstStyle/>
          <a:p>
            <a:pPr algn="ctr"/>
            <a:r>
              <a:rPr lang="en-US" sz="2400" dirty="0"/>
              <a:t>Sample</a:t>
            </a:r>
          </a:p>
        </p:txBody>
      </p:sp>
      <p:pic>
        <p:nvPicPr>
          <p:cNvPr id="7172" name="Picture 4" descr="I Am A Person Committed to Equity | National Museum of African American  History and Culture">
            <a:extLst>
              <a:ext uri="{FF2B5EF4-FFF2-40B4-BE49-F238E27FC236}">
                <a16:creationId xmlns:a16="http://schemas.microsoft.com/office/drawing/2014/main" id="{EB3EC48E-5A47-20F3-13B1-4E5015FEA1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0700" y="1963155"/>
            <a:ext cx="2600721" cy="1465073"/>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C027DAD3-A8A8-A7FA-BD94-6B6B602B47B7}"/>
              </a:ext>
            </a:extLst>
          </p:cNvPr>
          <p:cNvCxnSpPr>
            <a:cxnSpLocks/>
          </p:cNvCxnSpPr>
          <p:nvPr/>
        </p:nvCxnSpPr>
        <p:spPr>
          <a:xfrm>
            <a:off x="4837253" y="5629392"/>
            <a:ext cx="2770047" cy="0"/>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103C626-B494-62A9-ED43-D3DF76107465}"/>
              </a:ext>
            </a:extLst>
          </p:cNvPr>
          <p:cNvCxnSpPr>
            <a:cxnSpLocks/>
          </p:cNvCxnSpPr>
          <p:nvPr/>
        </p:nvCxnSpPr>
        <p:spPr>
          <a:xfrm>
            <a:off x="2899459" y="3835400"/>
            <a:ext cx="0" cy="1206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FDE3D76-D13E-0590-7677-45D5F5ED59A4}"/>
              </a:ext>
            </a:extLst>
          </p:cNvPr>
          <p:cNvSpPr txBox="1"/>
          <p:nvPr/>
        </p:nvSpPr>
        <p:spPr>
          <a:xfrm>
            <a:off x="1254639" y="5184333"/>
            <a:ext cx="3477311" cy="830997"/>
          </a:xfrm>
          <a:prstGeom prst="rect">
            <a:avLst/>
          </a:prstGeom>
          <a:pattFill prst="pct5">
            <a:fgClr>
              <a:schemeClr val="accent1"/>
            </a:fgClr>
            <a:bgClr>
              <a:schemeClr val="bg1"/>
            </a:bgClr>
          </a:pattFill>
          <a:ln>
            <a:solidFill>
              <a:schemeClr val="tx1"/>
            </a:solidFill>
          </a:ln>
        </p:spPr>
        <p:txBody>
          <a:bodyPr wrap="square" rtlCol="0">
            <a:spAutoFit/>
          </a:bodyPr>
          <a:lstStyle/>
          <a:p>
            <a:pPr algn="ctr"/>
            <a:r>
              <a:rPr lang="en-US" sz="2400" dirty="0"/>
              <a:t>Distribution described by parameters (e.g., </a:t>
            </a:r>
            <a:r>
              <a:rPr lang="el-GR" sz="2400" dirty="0">
                <a:solidFill>
                  <a:srgbClr val="4C4C4C"/>
                </a:solidFill>
                <a:effectLst/>
              </a:rPr>
              <a:t>μ</a:t>
            </a:r>
            <a:r>
              <a:rPr lang="en-GB" sz="2400" dirty="0">
                <a:solidFill>
                  <a:srgbClr val="4C4C4C"/>
                </a:solidFill>
                <a:effectLst/>
              </a:rPr>
              <a:t>, </a:t>
            </a:r>
            <a:r>
              <a:rPr lang="el-GR" sz="2400" dirty="0">
                <a:solidFill>
                  <a:srgbClr val="4C4C4C"/>
                </a:solidFill>
                <a:effectLst/>
              </a:rPr>
              <a:t>σ</a:t>
            </a:r>
            <a:r>
              <a:rPr lang="en-GB" sz="2400" dirty="0">
                <a:solidFill>
                  <a:srgbClr val="4C4C4C"/>
                </a:solidFill>
                <a:effectLst/>
              </a:rPr>
              <a:t>, </a:t>
            </a:r>
            <a:r>
              <a:rPr lang="el-GR" sz="2400" dirty="0">
                <a:solidFill>
                  <a:srgbClr val="4C4C4C"/>
                </a:solidFill>
                <a:effectLst/>
              </a:rPr>
              <a:t>π</a:t>
            </a:r>
            <a:r>
              <a:rPr lang="en-GB" sz="2400" dirty="0">
                <a:solidFill>
                  <a:srgbClr val="4C4C4C"/>
                </a:solidFill>
                <a:effectLst/>
              </a:rPr>
              <a:t>)</a:t>
            </a:r>
            <a:endParaRPr lang="el-GR" sz="2400" dirty="0">
              <a:effectLst/>
            </a:endParaRPr>
          </a:p>
        </p:txBody>
      </p:sp>
      <p:cxnSp>
        <p:nvCxnSpPr>
          <p:cNvPr id="21" name="Straight Arrow Connector 20">
            <a:extLst>
              <a:ext uri="{FF2B5EF4-FFF2-40B4-BE49-F238E27FC236}">
                <a16:creationId xmlns:a16="http://schemas.microsoft.com/office/drawing/2014/main" id="{D6B82C23-3E5C-1BC3-CB48-95F6AF342D2A}"/>
              </a:ext>
            </a:extLst>
          </p:cNvPr>
          <p:cNvCxnSpPr>
            <a:cxnSpLocks/>
          </p:cNvCxnSpPr>
          <p:nvPr/>
        </p:nvCxnSpPr>
        <p:spPr>
          <a:xfrm flipH="1">
            <a:off x="9441060" y="3517900"/>
            <a:ext cx="1" cy="5207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C15DF87-875E-830C-85C7-139B29548234}"/>
              </a:ext>
            </a:extLst>
          </p:cNvPr>
          <p:cNvSpPr txBox="1"/>
          <p:nvPr/>
        </p:nvSpPr>
        <p:spPr>
          <a:xfrm>
            <a:off x="7718939" y="4130233"/>
            <a:ext cx="3477311" cy="461665"/>
          </a:xfrm>
          <a:prstGeom prst="rect">
            <a:avLst/>
          </a:prstGeom>
          <a:pattFill prst="pct5">
            <a:fgClr>
              <a:schemeClr val="accent1"/>
            </a:fgClr>
            <a:bgClr>
              <a:schemeClr val="bg1"/>
            </a:bgClr>
          </a:pattFill>
          <a:ln>
            <a:solidFill>
              <a:schemeClr val="tx1"/>
            </a:solidFill>
          </a:ln>
        </p:spPr>
        <p:txBody>
          <a:bodyPr wrap="square" rtlCol="0">
            <a:spAutoFit/>
          </a:bodyPr>
          <a:lstStyle/>
          <a:p>
            <a:pPr algn="ctr"/>
            <a:r>
              <a:rPr lang="en-US" sz="2400" dirty="0"/>
              <a:t>Data (</a:t>
            </a:r>
            <a:r>
              <a:rPr lang="en-GB" sz="2400" dirty="0"/>
              <a:t>x</a:t>
            </a:r>
            <a:r>
              <a:rPr lang="en-GB" sz="2400" baseline="-25000" dirty="0"/>
              <a:t>1</a:t>
            </a:r>
            <a:r>
              <a:rPr lang="en-GB" sz="2400" dirty="0"/>
              <a:t>, x</a:t>
            </a:r>
            <a:r>
              <a:rPr lang="en-GB" sz="2400" baseline="-25000" dirty="0"/>
              <a:t>2</a:t>
            </a:r>
            <a:r>
              <a:rPr lang="en-GB" sz="2400" dirty="0"/>
              <a:t>,…, </a:t>
            </a:r>
            <a:r>
              <a:rPr lang="en-GB" sz="2400" dirty="0" err="1"/>
              <a:t>x</a:t>
            </a:r>
            <a:r>
              <a:rPr lang="en-GB" sz="2400" baseline="-25000" dirty="0" err="1"/>
              <a:t>n</a:t>
            </a:r>
            <a:r>
              <a:rPr lang="en-GB" sz="2400" dirty="0">
                <a:solidFill>
                  <a:srgbClr val="4C4C4C"/>
                </a:solidFill>
                <a:effectLst/>
              </a:rPr>
              <a:t>)</a:t>
            </a:r>
            <a:endParaRPr lang="el-GR" sz="2400" dirty="0">
              <a:effectLst/>
            </a:endParaRPr>
          </a:p>
        </p:txBody>
      </p:sp>
      <p:sp>
        <p:nvSpPr>
          <p:cNvPr id="26" name="TextBox 25">
            <a:extLst>
              <a:ext uri="{FF2B5EF4-FFF2-40B4-BE49-F238E27FC236}">
                <a16:creationId xmlns:a16="http://schemas.microsoft.com/office/drawing/2014/main" id="{815B316E-3511-A257-EFC1-13276F9710DF}"/>
              </a:ext>
            </a:extLst>
          </p:cNvPr>
          <p:cNvSpPr txBox="1"/>
          <p:nvPr/>
        </p:nvSpPr>
        <p:spPr>
          <a:xfrm>
            <a:off x="7744339" y="5197033"/>
            <a:ext cx="3477311" cy="830997"/>
          </a:xfrm>
          <a:prstGeom prst="rect">
            <a:avLst/>
          </a:prstGeom>
          <a:pattFill prst="pct5">
            <a:fgClr>
              <a:schemeClr val="accent1"/>
            </a:fgClr>
            <a:bgClr>
              <a:schemeClr val="bg1"/>
            </a:bgClr>
          </a:pattFill>
          <a:ln>
            <a:solidFill>
              <a:schemeClr val="tx1"/>
            </a:solidFill>
          </a:ln>
        </p:spPr>
        <p:txBody>
          <a:bodyPr wrap="square" rtlCol="0">
            <a:spAutoFit/>
          </a:bodyPr>
          <a:lstStyle/>
          <a:p>
            <a:pPr algn="ctr"/>
            <a:r>
              <a:rPr lang="en-US" sz="2400" dirty="0"/>
              <a:t>Inferential statistics (e.g., sample </a:t>
            </a:r>
            <a:r>
              <a:rPr lang="en-GB" sz="2400" dirty="0"/>
              <a:t>mean, std, p</a:t>
            </a:r>
            <a:r>
              <a:rPr lang="en-GB" sz="2400" dirty="0">
                <a:solidFill>
                  <a:srgbClr val="4C4C4C"/>
                </a:solidFill>
                <a:effectLst/>
              </a:rPr>
              <a:t>)</a:t>
            </a:r>
            <a:endParaRPr lang="el-GR" sz="2400" dirty="0">
              <a:effectLst/>
            </a:endParaRPr>
          </a:p>
        </p:txBody>
      </p:sp>
      <p:cxnSp>
        <p:nvCxnSpPr>
          <p:cNvPr id="27" name="Straight Arrow Connector 26">
            <a:extLst>
              <a:ext uri="{FF2B5EF4-FFF2-40B4-BE49-F238E27FC236}">
                <a16:creationId xmlns:a16="http://schemas.microsoft.com/office/drawing/2014/main" id="{28D87F35-CB9B-EECB-48C2-1E1FE9FC0808}"/>
              </a:ext>
            </a:extLst>
          </p:cNvPr>
          <p:cNvCxnSpPr>
            <a:cxnSpLocks/>
          </p:cNvCxnSpPr>
          <p:nvPr/>
        </p:nvCxnSpPr>
        <p:spPr>
          <a:xfrm>
            <a:off x="9441060" y="4711700"/>
            <a:ext cx="0" cy="4345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7191642F-1218-3698-FEA2-CBF1DB11A2C1}"/>
              </a:ext>
            </a:extLst>
          </p:cNvPr>
          <p:cNvCxnSpPr>
            <a:cxnSpLocks/>
          </p:cNvCxnSpPr>
          <p:nvPr/>
        </p:nvCxnSpPr>
        <p:spPr>
          <a:xfrm>
            <a:off x="5133323" y="2718115"/>
            <a:ext cx="279548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3579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7D885C-D02D-4291-DE7D-2B0EAA8D03DC}"/>
              </a:ext>
            </a:extLst>
          </p:cNvPr>
          <p:cNvSpPr txBox="1"/>
          <p:nvPr/>
        </p:nvSpPr>
        <p:spPr>
          <a:xfrm>
            <a:off x="0" y="6489884"/>
            <a:ext cx="11001375" cy="369332"/>
          </a:xfrm>
          <a:prstGeom prst="rect">
            <a:avLst/>
          </a:prstGeom>
          <a:noFill/>
        </p:spPr>
        <p:txBody>
          <a:bodyPr wrap="square" rtlCol="0">
            <a:spAutoFit/>
          </a:bodyPr>
          <a:lstStyle/>
          <a:p>
            <a:r>
              <a:rPr lang="en-US" dirty="0"/>
              <a:t>D.J. </a:t>
            </a:r>
            <a:r>
              <a:rPr lang="en-US" dirty="0" err="1"/>
              <a:t>Spiegehalter</a:t>
            </a:r>
            <a:r>
              <a:rPr lang="en-US" dirty="0"/>
              <a:t> et al., Bayesian Approaches to Randomized Trials, </a:t>
            </a:r>
            <a:r>
              <a:rPr lang="en-US" i="1" dirty="0"/>
              <a:t>J.R. Statist. Soc. </a:t>
            </a:r>
            <a:r>
              <a:rPr lang="en-US" dirty="0"/>
              <a:t>A (1994) 157, </a:t>
            </a:r>
            <a:r>
              <a:rPr lang="en-US" i="1" dirty="0"/>
              <a:t>Part 3</a:t>
            </a:r>
            <a:r>
              <a:rPr lang="en-US" dirty="0"/>
              <a:t>, </a:t>
            </a:r>
            <a:r>
              <a:rPr lang="en-US" i="1" dirty="0"/>
              <a:t>pp.</a:t>
            </a:r>
            <a:r>
              <a:rPr lang="en-US" dirty="0"/>
              <a:t> 357-416</a:t>
            </a:r>
          </a:p>
        </p:txBody>
      </p:sp>
      <p:sp>
        <p:nvSpPr>
          <p:cNvPr id="7" name="Title 1">
            <a:extLst>
              <a:ext uri="{FF2B5EF4-FFF2-40B4-BE49-F238E27FC236}">
                <a16:creationId xmlns:a16="http://schemas.microsoft.com/office/drawing/2014/main" id="{7CB2FA84-24C1-5B6C-8759-4983096BD969}"/>
              </a:ext>
            </a:extLst>
          </p:cNvPr>
          <p:cNvSpPr txBox="1">
            <a:spLocks/>
          </p:cNvSpPr>
          <p:nvPr/>
        </p:nvSpPr>
        <p:spPr>
          <a:xfrm>
            <a:off x="18661" y="62168"/>
            <a:ext cx="12192000" cy="721895"/>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000" b="1" dirty="0"/>
              <a:t>Data analysis: </a:t>
            </a:r>
            <a:r>
              <a:rPr lang="en-US" sz="5000" b="1" dirty="0" err="1"/>
              <a:t>bayesian</a:t>
            </a:r>
            <a:r>
              <a:rPr lang="en-US" sz="5000" b="1" dirty="0"/>
              <a:t> inference</a:t>
            </a:r>
          </a:p>
        </p:txBody>
      </p:sp>
      <p:pic>
        <p:nvPicPr>
          <p:cNvPr id="1026" name="Picture 2" descr="Confluence Mobile - ModelAssist - Risk modeling library">
            <a:extLst>
              <a:ext uri="{FF2B5EF4-FFF2-40B4-BE49-F238E27FC236}">
                <a16:creationId xmlns:a16="http://schemas.microsoft.com/office/drawing/2014/main" id="{66D000FF-B494-71B2-EAAD-049D0E75E1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09" y="1774473"/>
            <a:ext cx="7210242" cy="365211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D21DD96-9D90-A5D5-CF20-27C70314BFC2}"/>
              </a:ext>
            </a:extLst>
          </p:cNvPr>
          <p:cNvSpPr txBox="1"/>
          <p:nvPr/>
        </p:nvSpPr>
        <p:spPr>
          <a:xfrm>
            <a:off x="7195933" y="1451307"/>
            <a:ext cx="4929802" cy="707886"/>
          </a:xfrm>
          <a:prstGeom prst="rect">
            <a:avLst/>
          </a:prstGeom>
          <a:noFill/>
          <a:ln>
            <a:solidFill>
              <a:schemeClr val="tx1"/>
            </a:solidFill>
          </a:ln>
        </p:spPr>
        <p:txBody>
          <a:bodyPr wrap="square" rtlCol="0">
            <a:spAutoFit/>
          </a:bodyPr>
          <a:lstStyle/>
          <a:p>
            <a:r>
              <a:rPr lang="en-US" sz="2000" dirty="0"/>
              <a:t>Initial beliefs concerning a parameter 𝜭 of interest are expressed as </a:t>
            </a:r>
            <a:r>
              <a:rPr lang="en-US" sz="2000" b="1" dirty="0"/>
              <a:t>a prior distribution</a:t>
            </a:r>
          </a:p>
        </p:txBody>
      </p:sp>
      <p:sp>
        <p:nvSpPr>
          <p:cNvPr id="9" name="TextBox 8">
            <a:extLst>
              <a:ext uri="{FF2B5EF4-FFF2-40B4-BE49-F238E27FC236}">
                <a16:creationId xmlns:a16="http://schemas.microsoft.com/office/drawing/2014/main" id="{B79BB807-B61B-3E06-FB04-CCC543911A53}"/>
              </a:ext>
            </a:extLst>
          </p:cNvPr>
          <p:cNvSpPr txBox="1"/>
          <p:nvPr/>
        </p:nvSpPr>
        <p:spPr>
          <a:xfrm>
            <a:off x="7213363" y="2703637"/>
            <a:ext cx="4929802" cy="707886"/>
          </a:xfrm>
          <a:prstGeom prst="rect">
            <a:avLst/>
          </a:prstGeom>
          <a:noFill/>
          <a:ln>
            <a:solidFill>
              <a:schemeClr val="tx1"/>
            </a:solidFill>
          </a:ln>
        </p:spPr>
        <p:txBody>
          <a:bodyPr wrap="square" rtlCol="0">
            <a:spAutoFit/>
          </a:bodyPr>
          <a:lstStyle/>
          <a:p>
            <a:r>
              <a:rPr lang="en-US" sz="2000" dirty="0"/>
              <a:t>Evidence from further data is summarized by a </a:t>
            </a:r>
            <a:r>
              <a:rPr lang="en-US" sz="2000" b="1" dirty="0"/>
              <a:t>likelihood function</a:t>
            </a:r>
            <a:r>
              <a:rPr lang="en-US" sz="2000" dirty="0"/>
              <a:t> for the parameter 𝜭</a:t>
            </a:r>
            <a:endParaRPr lang="en-US" sz="2000" b="1" dirty="0">
              <a:solidFill>
                <a:schemeClr val="accent1"/>
              </a:solidFill>
            </a:endParaRPr>
          </a:p>
        </p:txBody>
      </p:sp>
      <p:sp>
        <p:nvSpPr>
          <p:cNvPr id="10" name="TextBox 9">
            <a:extLst>
              <a:ext uri="{FF2B5EF4-FFF2-40B4-BE49-F238E27FC236}">
                <a16:creationId xmlns:a16="http://schemas.microsoft.com/office/drawing/2014/main" id="{DE576371-9711-8DE2-4A6E-468851B792A4}"/>
              </a:ext>
            </a:extLst>
          </p:cNvPr>
          <p:cNvSpPr txBox="1"/>
          <p:nvPr/>
        </p:nvSpPr>
        <p:spPr>
          <a:xfrm>
            <a:off x="7219989" y="3979208"/>
            <a:ext cx="4929805" cy="1938992"/>
          </a:xfrm>
          <a:prstGeom prst="rect">
            <a:avLst/>
          </a:prstGeom>
          <a:noFill/>
          <a:ln>
            <a:solidFill>
              <a:schemeClr val="tx1"/>
            </a:solidFill>
          </a:ln>
        </p:spPr>
        <p:txBody>
          <a:bodyPr wrap="square" rtlCol="0">
            <a:spAutoFit/>
          </a:bodyPr>
          <a:lstStyle/>
          <a:p>
            <a:r>
              <a:rPr lang="en-US" sz="2000" dirty="0"/>
              <a:t>Using Bayes theorem (i.e. normalized product of the prior and the likelihood) initial beliefs are updated to form the </a:t>
            </a:r>
            <a:r>
              <a:rPr lang="en-US" sz="2000" b="1" dirty="0"/>
              <a:t>posterior distribution</a:t>
            </a:r>
            <a:r>
              <a:rPr lang="en-US" sz="2000" dirty="0"/>
              <a:t>, on the basis of which conclusions on the parameter 𝜭 should be drawn</a:t>
            </a:r>
            <a:endParaRPr lang="en-US" sz="2000" b="1" dirty="0"/>
          </a:p>
        </p:txBody>
      </p:sp>
      <p:sp>
        <p:nvSpPr>
          <p:cNvPr id="11" name="TextBox 10">
            <a:extLst>
              <a:ext uri="{FF2B5EF4-FFF2-40B4-BE49-F238E27FC236}">
                <a16:creationId xmlns:a16="http://schemas.microsoft.com/office/drawing/2014/main" id="{0BF2B0F5-5A59-AF3A-4F84-5269E0D6815D}"/>
              </a:ext>
            </a:extLst>
          </p:cNvPr>
          <p:cNvSpPr txBox="1"/>
          <p:nvPr/>
        </p:nvSpPr>
        <p:spPr>
          <a:xfrm>
            <a:off x="1009920" y="1150923"/>
            <a:ext cx="5459894" cy="461665"/>
          </a:xfrm>
          <a:prstGeom prst="rect">
            <a:avLst/>
          </a:prstGeom>
          <a:noFill/>
        </p:spPr>
        <p:txBody>
          <a:bodyPr wrap="square" rtlCol="0">
            <a:spAutoFit/>
          </a:bodyPr>
          <a:lstStyle/>
          <a:p>
            <a:pPr algn="ctr"/>
            <a:r>
              <a:rPr lang="en-US" sz="2400" dirty="0"/>
              <a:t>The basic paradigm of </a:t>
            </a:r>
            <a:r>
              <a:rPr lang="en-US" sz="2400" dirty="0" err="1"/>
              <a:t>bayesian</a:t>
            </a:r>
            <a:r>
              <a:rPr lang="en-US" sz="2400" dirty="0"/>
              <a:t> statistics</a:t>
            </a:r>
          </a:p>
        </p:txBody>
      </p:sp>
      <p:cxnSp>
        <p:nvCxnSpPr>
          <p:cNvPr id="3" name="Straight Arrow Connector 2">
            <a:extLst>
              <a:ext uri="{FF2B5EF4-FFF2-40B4-BE49-F238E27FC236}">
                <a16:creationId xmlns:a16="http://schemas.microsoft.com/office/drawing/2014/main" id="{7D30644C-DAD8-9177-8C87-7ED446950249}"/>
              </a:ext>
            </a:extLst>
          </p:cNvPr>
          <p:cNvCxnSpPr>
            <a:cxnSpLocks/>
            <a:stCxn id="8" idx="2"/>
            <a:endCxn id="9" idx="0"/>
          </p:cNvCxnSpPr>
          <p:nvPr/>
        </p:nvCxnSpPr>
        <p:spPr>
          <a:xfrm>
            <a:off x="9660834" y="2159193"/>
            <a:ext cx="0" cy="5444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372C5477-E29F-ABEA-BB7B-5FBFD23AFECF}"/>
              </a:ext>
            </a:extLst>
          </p:cNvPr>
          <p:cNvCxnSpPr/>
          <p:nvPr/>
        </p:nvCxnSpPr>
        <p:spPr>
          <a:xfrm flipH="1">
            <a:off x="9672559" y="3408870"/>
            <a:ext cx="0" cy="5444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0824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DE2623-3F06-9819-C7B2-BC27221F207F}"/>
              </a:ext>
            </a:extLst>
          </p:cNvPr>
          <p:cNvPicPr>
            <a:picLocks noChangeAspect="1"/>
          </p:cNvPicPr>
          <p:nvPr/>
        </p:nvPicPr>
        <p:blipFill>
          <a:blip r:embed="rId3"/>
          <a:stretch>
            <a:fillRect/>
          </a:stretch>
        </p:blipFill>
        <p:spPr>
          <a:xfrm>
            <a:off x="2122424" y="834886"/>
            <a:ext cx="7458110" cy="5678334"/>
          </a:xfrm>
          <a:prstGeom prst="rect">
            <a:avLst/>
          </a:prstGeom>
        </p:spPr>
      </p:pic>
      <p:sp>
        <p:nvSpPr>
          <p:cNvPr id="7" name="Title 1">
            <a:extLst>
              <a:ext uri="{FF2B5EF4-FFF2-40B4-BE49-F238E27FC236}">
                <a16:creationId xmlns:a16="http://schemas.microsoft.com/office/drawing/2014/main" id="{119C5181-735F-5716-5E63-5C6E62CD8610}"/>
              </a:ext>
            </a:extLst>
          </p:cNvPr>
          <p:cNvSpPr txBox="1">
            <a:spLocks/>
          </p:cNvSpPr>
          <p:nvPr/>
        </p:nvSpPr>
        <p:spPr>
          <a:xfrm>
            <a:off x="18661" y="62168"/>
            <a:ext cx="12192000" cy="721895"/>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000" b="1" dirty="0"/>
              <a:t>A practical example of </a:t>
            </a:r>
            <a:r>
              <a:rPr lang="en-US" sz="5000" b="1" dirty="0" err="1"/>
              <a:t>bayesian</a:t>
            </a:r>
            <a:r>
              <a:rPr lang="en-US" sz="5000" b="1" dirty="0"/>
              <a:t> inference</a:t>
            </a:r>
          </a:p>
        </p:txBody>
      </p:sp>
      <p:sp>
        <p:nvSpPr>
          <p:cNvPr id="9" name="TextBox 8">
            <a:extLst>
              <a:ext uri="{FF2B5EF4-FFF2-40B4-BE49-F238E27FC236}">
                <a16:creationId xmlns:a16="http://schemas.microsoft.com/office/drawing/2014/main" id="{E0DF0A42-CD84-BA05-7847-89E37EA534B4}"/>
              </a:ext>
            </a:extLst>
          </p:cNvPr>
          <p:cNvSpPr txBox="1"/>
          <p:nvPr/>
        </p:nvSpPr>
        <p:spPr>
          <a:xfrm>
            <a:off x="9939" y="6502180"/>
            <a:ext cx="10962861" cy="369332"/>
          </a:xfrm>
          <a:prstGeom prst="rect">
            <a:avLst/>
          </a:prstGeom>
          <a:noFill/>
        </p:spPr>
        <p:txBody>
          <a:bodyPr wrap="square">
            <a:spAutoFit/>
          </a:bodyPr>
          <a:lstStyle/>
          <a:p>
            <a:r>
              <a:rPr lang="en-GB" b="0" i="0" u="none" strike="noStrike" dirty="0">
                <a:solidFill>
                  <a:srgbClr val="212121"/>
                </a:solidFill>
                <a:effectLst/>
              </a:rPr>
              <a:t>Berry DA. Bayesian clinical trials. Nat Rev Drug </a:t>
            </a:r>
            <a:r>
              <a:rPr lang="en-GB" b="0" i="0" u="none" strike="noStrike" dirty="0" err="1">
                <a:solidFill>
                  <a:srgbClr val="212121"/>
                </a:solidFill>
                <a:effectLst/>
              </a:rPr>
              <a:t>Discov</a:t>
            </a:r>
            <a:r>
              <a:rPr lang="en-GB" b="0" i="0" u="none" strike="noStrike" dirty="0">
                <a:solidFill>
                  <a:srgbClr val="212121"/>
                </a:solidFill>
                <a:effectLst/>
              </a:rPr>
              <a:t>. 2006 Jan;5(1):27-36. </a:t>
            </a:r>
            <a:r>
              <a:rPr lang="en-GB" b="0" i="0" u="none" strike="noStrike" dirty="0" err="1">
                <a:solidFill>
                  <a:srgbClr val="212121"/>
                </a:solidFill>
                <a:effectLst/>
              </a:rPr>
              <a:t>doi</a:t>
            </a:r>
            <a:r>
              <a:rPr lang="en-GB" b="0" i="0" u="none" strike="noStrike" dirty="0">
                <a:solidFill>
                  <a:srgbClr val="212121"/>
                </a:solidFill>
                <a:effectLst/>
              </a:rPr>
              <a:t>: 10.1038/nrd1927. PMID: 16485344</a:t>
            </a:r>
            <a:endParaRPr lang="en-US" dirty="0"/>
          </a:p>
        </p:txBody>
      </p:sp>
    </p:spTree>
    <p:extLst>
      <p:ext uri="{BB962C8B-B14F-4D97-AF65-F5344CB8AC3E}">
        <p14:creationId xmlns:p14="http://schemas.microsoft.com/office/powerpoint/2010/main" val="2635826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369267E-BE8A-49FB-1D6E-707DEC040EBC}"/>
              </a:ext>
            </a:extLst>
          </p:cNvPr>
          <p:cNvSpPr txBox="1"/>
          <p:nvPr/>
        </p:nvSpPr>
        <p:spPr>
          <a:xfrm>
            <a:off x="6010" y="9270"/>
            <a:ext cx="2499684" cy="861774"/>
          </a:xfrm>
          <a:prstGeom prst="rect">
            <a:avLst/>
          </a:prstGeom>
          <a:noFill/>
        </p:spPr>
        <p:txBody>
          <a:bodyPr wrap="square">
            <a:spAutoFit/>
          </a:bodyPr>
          <a:lstStyle/>
          <a:p>
            <a:r>
              <a:rPr lang="en-GB" sz="5000" b="1" dirty="0">
                <a:latin typeface="+mj-lt"/>
                <a:ea typeface="+mj-ea"/>
                <a:cs typeface="+mj-cs"/>
              </a:rPr>
              <a:t>Timeline</a:t>
            </a:r>
          </a:p>
        </p:txBody>
      </p:sp>
      <p:sp>
        <p:nvSpPr>
          <p:cNvPr id="2" name="Rounded Rectangle 1">
            <a:extLst>
              <a:ext uri="{FF2B5EF4-FFF2-40B4-BE49-F238E27FC236}">
                <a16:creationId xmlns:a16="http://schemas.microsoft.com/office/drawing/2014/main" id="{BCCD07C0-8F00-9227-A191-23CC5B37DACF}"/>
              </a:ext>
            </a:extLst>
          </p:cNvPr>
          <p:cNvSpPr/>
          <p:nvPr/>
        </p:nvSpPr>
        <p:spPr>
          <a:xfrm>
            <a:off x="423362" y="1738585"/>
            <a:ext cx="305303" cy="29324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B056823A-63FE-73B2-83CA-F602F83DAB38}"/>
              </a:ext>
            </a:extLst>
          </p:cNvPr>
          <p:cNvSpPr txBox="1"/>
          <p:nvPr/>
        </p:nvSpPr>
        <p:spPr>
          <a:xfrm>
            <a:off x="876789" y="1605456"/>
            <a:ext cx="8962949" cy="523220"/>
          </a:xfrm>
          <a:prstGeom prst="rect">
            <a:avLst/>
          </a:prstGeom>
          <a:noFill/>
        </p:spPr>
        <p:txBody>
          <a:bodyPr wrap="square" rtlCol="0">
            <a:spAutoFit/>
          </a:bodyPr>
          <a:lstStyle/>
          <a:p>
            <a:r>
              <a:rPr lang="en-US" sz="2800" dirty="0"/>
              <a:t>Data types, data analysis and descriptive statistics</a:t>
            </a:r>
          </a:p>
        </p:txBody>
      </p:sp>
      <p:sp>
        <p:nvSpPr>
          <p:cNvPr id="5" name="TextBox 4">
            <a:extLst>
              <a:ext uri="{FF2B5EF4-FFF2-40B4-BE49-F238E27FC236}">
                <a16:creationId xmlns:a16="http://schemas.microsoft.com/office/drawing/2014/main" id="{627C381B-4F17-A846-DDF9-A62DE881A6C3}"/>
              </a:ext>
            </a:extLst>
          </p:cNvPr>
          <p:cNvSpPr txBox="1"/>
          <p:nvPr/>
        </p:nvSpPr>
        <p:spPr>
          <a:xfrm>
            <a:off x="884808" y="2213224"/>
            <a:ext cx="8344907" cy="523220"/>
          </a:xfrm>
          <a:prstGeom prst="rect">
            <a:avLst/>
          </a:prstGeom>
          <a:noFill/>
        </p:spPr>
        <p:txBody>
          <a:bodyPr wrap="square" rtlCol="0">
            <a:spAutoFit/>
          </a:bodyPr>
          <a:lstStyle/>
          <a:p>
            <a:r>
              <a:rPr lang="en-US" sz="2800" dirty="0"/>
              <a:t>Central limit theorem (CLT)</a:t>
            </a:r>
          </a:p>
        </p:txBody>
      </p:sp>
      <p:cxnSp>
        <p:nvCxnSpPr>
          <p:cNvPr id="7" name="Straight Arrow Connector 6">
            <a:extLst>
              <a:ext uri="{FF2B5EF4-FFF2-40B4-BE49-F238E27FC236}">
                <a16:creationId xmlns:a16="http://schemas.microsoft.com/office/drawing/2014/main" id="{3481D2BC-8DF8-BD69-38B4-74274949175D}"/>
              </a:ext>
            </a:extLst>
          </p:cNvPr>
          <p:cNvCxnSpPr>
            <a:cxnSpLocks/>
          </p:cNvCxnSpPr>
          <p:nvPr/>
        </p:nvCxnSpPr>
        <p:spPr>
          <a:xfrm>
            <a:off x="8258175" y="1881354"/>
            <a:ext cx="1852269" cy="0"/>
          </a:xfrm>
          <a:prstGeom prst="straightConnector1">
            <a:avLst/>
          </a:prstGeom>
          <a:ln w="127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A2F8557-B448-1DC4-A791-D9CA41979DC9}"/>
              </a:ext>
            </a:extLst>
          </p:cNvPr>
          <p:cNvSpPr txBox="1"/>
          <p:nvPr/>
        </p:nvSpPr>
        <p:spPr>
          <a:xfrm>
            <a:off x="10144626" y="1615834"/>
            <a:ext cx="1935078" cy="523220"/>
          </a:xfrm>
          <a:prstGeom prst="rect">
            <a:avLst/>
          </a:prstGeom>
          <a:noFill/>
        </p:spPr>
        <p:txBody>
          <a:bodyPr wrap="square" rtlCol="0">
            <a:spAutoFit/>
          </a:bodyPr>
          <a:lstStyle/>
          <a:p>
            <a:r>
              <a:rPr lang="en-US" sz="2800" dirty="0"/>
              <a:t>Online quiz</a:t>
            </a:r>
          </a:p>
        </p:txBody>
      </p:sp>
      <p:cxnSp>
        <p:nvCxnSpPr>
          <p:cNvPr id="11" name="Straight Arrow Connector 10">
            <a:extLst>
              <a:ext uri="{FF2B5EF4-FFF2-40B4-BE49-F238E27FC236}">
                <a16:creationId xmlns:a16="http://schemas.microsoft.com/office/drawing/2014/main" id="{B7BC1879-55FF-DCE4-B708-E0C97F079683}"/>
              </a:ext>
            </a:extLst>
          </p:cNvPr>
          <p:cNvCxnSpPr>
            <a:cxnSpLocks/>
          </p:cNvCxnSpPr>
          <p:nvPr/>
        </p:nvCxnSpPr>
        <p:spPr>
          <a:xfrm>
            <a:off x="4957763" y="2500399"/>
            <a:ext cx="5144261" cy="0"/>
          </a:xfrm>
          <a:prstGeom prst="straightConnector1">
            <a:avLst/>
          </a:prstGeom>
          <a:ln w="127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0500F95-41C0-9751-8D05-AE868B55ADD1}"/>
              </a:ext>
            </a:extLst>
          </p:cNvPr>
          <p:cNvSpPr txBox="1"/>
          <p:nvPr/>
        </p:nvSpPr>
        <p:spPr>
          <a:xfrm>
            <a:off x="10164062" y="2213884"/>
            <a:ext cx="1906119" cy="523220"/>
          </a:xfrm>
          <a:prstGeom prst="rect">
            <a:avLst/>
          </a:prstGeom>
          <a:noFill/>
        </p:spPr>
        <p:txBody>
          <a:bodyPr wrap="square" rtlCol="0">
            <a:spAutoFit/>
          </a:bodyPr>
          <a:lstStyle/>
          <a:p>
            <a:r>
              <a:rPr lang="en-US" sz="2800" dirty="0"/>
              <a:t>Simulations</a:t>
            </a:r>
          </a:p>
        </p:txBody>
      </p:sp>
      <p:sp>
        <p:nvSpPr>
          <p:cNvPr id="17" name="TextBox 16">
            <a:extLst>
              <a:ext uri="{FF2B5EF4-FFF2-40B4-BE49-F238E27FC236}">
                <a16:creationId xmlns:a16="http://schemas.microsoft.com/office/drawing/2014/main" id="{5A040DDB-81C8-258F-E2A6-8687A50DA88A}"/>
              </a:ext>
            </a:extLst>
          </p:cNvPr>
          <p:cNvSpPr txBox="1"/>
          <p:nvPr/>
        </p:nvSpPr>
        <p:spPr>
          <a:xfrm>
            <a:off x="121816" y="979292"/>
            <a:ext cx="9936580" cy="646331"/>
          </a:xfrm>
          <a:prstGeom prst="rect">
            <a:avLst/>
          </a:prstGeom>
          <a:noFill/>
        </p:spPr>
        <p:txBody>
          <a:bodyPr wrap="square" rtlCol="0">
            <a:spAutoFit/>
          </a:bodyPr>
          <a:lstStyle/>
          <a:p>
            <a:pPr marL="457200" indent="-457200">
              <a:buFont typeface="Courier New" panose="02070309020205020404" pitchFamily="49" charset="0"/>
              <a:buChar char="o"/>
            </a:pPr>
            <a:r>
              <a:rPr lang="en-US" sz="3600" dirty="0">
                <a:solidFill>
                  <a:srgbClr val="7030A0"/>
                </a:solidFill>
              </a:rPr>
              <a:t>Morning </a:t>
            </a:r>
            <a:r>
              <a:rPr lang="en-US" sz="3600">
                <a:solidFill>
                  <a:srgbClr val="7030A0"/>
                </a:solidFill>
              </a:rPr>
              <a:t>(9.30-12.00</a:t>
            </a:r>
            <a:r>
              <a:rPr lang="en-US" sz="3600" dirty="0">
                <a:solidFill>
                  <a:srgbClr val="7030A0"/>
                </a:solidFill>
              </a:rPr>
              <a:t>)</a:t>
            </a:r>
          </a:p>
        </p:txBody>
      </p:sp>
      <p:sp>
        <p:nvSpPr>
          <p:cNvPr id="18" name="TextBox 17">
            <a:extLst>
              <a:ext uri="{FF2B5EF4-FFF2-40B4-BE49-F238E27FC236}">
                <a16:creationId xmlns:a16="http://schemas.microsoft.com/office/drawing/2014/main" id="{3B8D2A96-A3FB-DD70-EA75-91FE62FE3171}"/>
              </a:ext>
            </a:extLst>
          </p:cNvPr>
          <p:cNvSpPr txBox="1"/>
          <p:nvPr/>
        </p:nvSpPr>
        <p:spPr>
          <a:xfrm>
            <a:off x="102760" y="4755633"/>
            <a:ext cx="9936580" cy="646331"/>
          </a:xfrm>
          <a:prstGeom prst="rect">
            <a:avLst/>
          </a:prstGeom>
          <a:noFill/>
        </p:spPr>
        <p:txBody>
          <a:bodyPr wrap="square" rtlCol="0">
            <a:spAutoFit/>
          </a:bodyPr>
          <a:lstStyle/>
          <a:p>
            <a:pPr marL="457200" indent="-457200">
              <a:buFont typeface="Courier New" panose="02070309020205020404" pitchFamily="49" charset="0"/>
              <a:buChar char="o"/>
            </a:pPr>
            <a:r>
              <a:rPr lang="en-US" sz="3600" dirty="0">
                <a:solidFill>
                  <a:srgbClr val="7030A0"/>
                </a:solidFill>
              </a:rPr>
              <a:t>Afternoon (13.00-17.00)</a:t>
            </a:r>
          </a:p>
        </p:txBody>
      </p:sp>
      <p:sp>
        <p:nvSpPr>
          <p:cNvPr id="19" name="TextBox 18">
            <a:extLst>
              <a:ext uri="{FF2B5EF4-FFF2-40B4-BE49-F238E27FC236}">
                <a16:creationId xmlns:a16="http://schemas.microsoft.com/office/drawing/2014/main" id="{8A40BE9D-D125-CD6F-1E1E-5191274CE306}"/>
              </a:ext>
            </a:extLst>
          </p:cNvPr>
          <p:cNvSpPr txBox="1"/>
          <p:nvPr/>
        </p:nvSpPr>
        <p:spPr>
          <a:xfrm>
            <a:off x="97994" y="3720203"/>
            <a:ext cx="9936580" cy="646331"/>
          </a:xfrm>
          <a:prstGeom prst="rect">
            <a:avLst/>
          </a:prstGeom>
          <a:noFill/>
        </p:spPr>
        <p:txBody>
          <a:bodyPr wrap="square" rtlCol="0">
            <a:spAutoFit/>
          </a:bodyPr>
          <a:lstStyle/>
          <a:p>
            <a:pPr marL="457200" indent="-457200">
              <a:buFont typeface="Courier New" panose="02070309020205020404" pitchFamily="49" charset="0"/>
              <a:buChar char="o"/>
            </a:pPr>
            <a:r>
              <a:rPr lang="en-US" sz="3600" dirty="0">
                <a:solidFill>
                  <a:srgbClr val="7030A0"/>
                </a:solidFill>
              </a:rPr>
              <a:t>Lunch</a:t>
            </a:r>
          </a:p>
        </p:txBody>
      </p:sp>
      <p:sp>
        <p:nvSpPr>
          <p:cNvPr id="21" name="TextBox 20">
            <a:extLst>
              <a:ext uri="{FF2B5EF4-FFF2-40B4-BE49-F238E27FC236}">
                <a16:creationId xmlns:a16="http://schemas.microsoft.com/office/drawing/2014/main" id="{0C805A2D-4D16-AA71-569E-3C3124912355}"/>
              </a:ext>
            </a:extLst>
          </p:cNvPr>
          <p:cNvSpPr txBox="1"/>
          <p:nvPr/>
        </p:nvSpPr>
        <p:spPr>
          <a:xfrm>
            <a:off x="843450" y="5386106"/>
            <a:ext cx="5728800" cy="523220"/>
          </a:xfrm>
          <a:prstGeom prst="rect">
            <a:avLst/>
          </a:prstGeom>
          <a:noFill/>
        </p:spPr>
        <p:txBody>
          <a:bodyPr wrap="square" rtlCol="0">
            <a:spAutoFit/>
          </a:bodyPr>
          <a:lstStyle/>
          <a:p>
            <a:r>
              <a:rPr lang="en-US" sz="2800" dirty="0"/>
              <a:t>Inferential statistics: one-sample tests</a:t>
            </a:r>
          </a:p>
        </p:txBody>
      </p:sp>
      <p:sp>
        <p:nvSpPr>
          <p:cNvPr id="23" name="TextBox 22">
            <a:extLst>
              <a:ext uri="{FF2B5EF4-FFF2-40B4-BE49-F238E27FC236}">
                <a16:creationId xmlns:a16="http://schemas.microsoft.com/office/drawing/2014/main" id="{D152109C-09A3-26C0-B7FB-EBAD7C8ED8EA}"/>
              </a:ext>
            </a:extLst>
          </p:cNvPr>
          <p:cNvSpPr txBox="1"/>
          <p:nvPr/>
        </p:nvSpPr>
        <p:spPr>
          <a:xfrm>
            <a:off x="852970" y="6009997"/>
            <a:ext cx="5728800" cy="523220"/>
          </a:xfrm>
          <a:prstGeom prst="rect">
            <a:avLst/>
          </a:prstGeom>
          <a:noFill/>
        </p:spPr>
        <p:txBody>
          <a:bodyPr wrap="square" rtlCol="0">
            <a:spAutoFit/>
          </a:bodyPr>
          <a:lstStyle/>
          <a:p>
            <a:r>
              <a:rPr lang="en-US" sz="2800" dirty="0"/>
              <a:t>Inferential statistics: two-sample tests</a:t>
            </a:r>
          </a:p>
        </p:txBody>
      </p:sp>
      <p:cxnSp>
        <p:nvCxnSpPr>
          <p:cNvPr id="24" name="Straight Arrow Connector 23">
            <a:extLst>
              <a:ext uri="{FF2B5EF4-FFF2-40B4-BE49-F238E27FC236}">
                <a16:creationId xmlns:a16="http://schemas.microsoft.com/office/drawing/2014/main" id="{9908C38A-3116-97D0-85D2-8F17BC09E7F4}"/>
              </a:ext>
            </a:extLst>
          </p:cNvPr>
          <p:cNvCxnSpPr>
            <a:cxnSpLocks/>
          </p:cNvCxnSpPr>
          <p:nvPr/>
        </p:nvCxnSpPr>
        <p:spPr>
          <a:xfrm>
            <a:off x="6511084" y="5676289"/>
            <a:ext cx="3633542" cy="0"/>
          </a:xfrm>
          <a:prstGeom prst="straightConnector1">
            <a:avLst/>
          </a:prstGeom>
          <a:ln w="127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E5504CD-BE51-916B-4807-DBA95F1B68C6}"/>
              </a:ext>
            </a:extLst>
          </p:cNvPr>
          <p:cNvSpPr txBox="1"/>
          <p:nvPr/>
        </p:nvSpPr>
        <p:spPr>
          <a:xfrm>
            <a:off x="10277972" y="5370724"/>
            <a:ext cx="1792210" cy="523220"/>
          </a:xfrm>
          <a:prstGeom prst="rect">
            <a:avLst/>
          </a:prstGeom>
          <a:noFill/>
        </p:spPr>
        <p:txBody>
          <a:bodyPr wrap="square" rtlCol="0">
            <a:spAutoFit/>
          </a:bodyPr>
          <a:lstStyle/>
          <a:p>
            <a:r>
              <a:rPr lang="en-US" sz="2800" dirty="0"/>
              <a:t>Exercises</a:t>
            </a:r>
          </a:p>
        </p:txBody>
      </p:sp>
      <p:cxnSp>
        <p:nvCxnSpPr>
          <p:cNvPr id="27" name="Straight Arrow Connector 26">
            <a:extLst>
              <a:ext uri="{FF2B5EF4-FFF2-40B4-BE49-F238E27FC236}">
                <a16:creationId xmlns:a16="http://schemas.microsoft.com/office/drawing/2014/main" id="{6FDB1504-E46D-CEB4-149B-601F13D443F9}"/>
              </a:ext>
            </a:extLst>
          </p:cNvPr>
          <p:cNvCxnSpPr>
            <a:cxnSpLocks/>
          </p:cNvCxnSpPr>
          <p:nvPr/>
        </p:nvCxnSpPr>
        <p:spPr>
          <a:xfrm>
            <a:off x="6534892" y="6314469"/>
            <a:ext cx="3633542" cy="0"/>
          </a:xfrm>
          <a:prstGeom prst="straightConnector1">
            <a:avLst/>
          </a:prstGeom>
          <a:ln w="127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B61C7F9-1159-8069-997A-A457E1930CB2}"/>
              </a:ext>
            </a:extLst>
          </p:cNvPr>
          <p:cNvSpPr txBox="1"/>
          <p:nvPr/>
        </p:nvSpPr>
        <p:spPr>
          <a:xfrm>
            <a:off x="10287494" y="6023193"/>
            <a:ext cx="1792210" cy="523220"/>
          </a:xfrm>
          <a:prstGeom prst="rect">
            <a:avLst/>
          </a:prstGeom>
          <a:noFill/>
        </p:spPr>
        <p:txBody>
          <a:bodyPr wrap="square" rtlCol="0">
            <a:spAutoFit/>
          </a:bodyPr>
          <a:lstStyle/>
          <a:p>
            <a:r>
              <a:rPr lang="en-US" sz="2800" dirty="0"/>
              <a:t>Exercises</a:t>
            </a:r>
          </a:p>
        </p:txBody>
      </p:sp>
      <p:sp>
        <p:nvSpPr>
          <p:cNvPr id="30" name="TextBox 29">
            <a:extLst>
              <a:ext uri="{FF2B5EF4-FFF2-40B4-BE49-F238E27FC236}">
                <a16:creationId xmlns:a16="http://schemas.microsoft.com/office/drawing/2014/main" id="{3358CFBC-08F9-D566-F881-B473804B1777}"/>
              </a:ext>
            </a:extLst>
          </p:cNvPr>
          <p:cNvSpPr txBox="1"/>
          <p:nvPr/>
        </p:nvSpPr>
        <p:spPr>
          <a:xfrm>
            <a:off x="872267" y="2819877"/>
            <a:ext cx="5728800" cy="523220"/>
          </a:xfrm>
          <a:prstGeom prst="rect">
            <a:avLst/>
          </a:prstGeom>
          <a:noFill/>
        </p:spPr>
        <p:txBody>
          <a:bodyPr wrap="square" rtlCol="0">
            <a:spAutoFit/>
          </a:bodyPr>
          <a:lstStyle/>
          <a:p>
            <a:r>
              <a:rPr lang="en-US" sz="2800" dirty="0"/>
              <a:t>Inferential statistics: estimation</a:t>
            </a:r>
          </a:p>
        </p:txBody>
      </p:sp>
      <p:cxnSp>
        <p:nvCxnSpPr>
          <p:cNvPr id="31" name="Straight Arrow Connector 30">
            <a:extLst>
              <a:ext uri="{FF2B5EF4-FFF2-40B4-BE49-F238E27FC236}">
                <a16:creationId xmlns:a16="http://schemas.microsoft.com/office/drawing/2014/main" id="{288963F4-122C-1223-2242-3B5BEEF2A6DB}"/>
              </a:ext>
            </a:extLst>
          </p:cNvPr>
          <p:cNvCxnSpPr>
            <a:cxnSpLocks/>
          </p:cNvCxnSpPr>
          <p:nvPr/>
        </p:nvCxnSpPr>
        <p:spPr>
          <a:xfrm>
            <a:off x="5596173" y="3114568"/>
            <a:ext cx="4536000" cy="0"/>
          </a:xfrm>
          <a:prstGeom prst="straightConnector1">
            <a:avLst/>
          </a:prstGeom>
          <a:ln w="127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503EDDD-9D34-3B80-617E-CA6F2EADF3AD}"/>
              </a:ext>
            </a:extLst>
          </p:cNvPr>
          <p:cNvSpPr txBox="1"/>
          <p:nvPr/>
        </p:nvSpPr>
        <p:spPr>
          <a:xfrm>
            <a:off x="10174441" y="2827807"/>
            <a:ext cx="1895740" cy="523220"/>
          </a:xfrm>
          <a:prstGeom prst="rect">
            <a:avLst/>
          </a:prstGeom>
          <a:noFill/>
        </p:spPr>
        <p:txBody>
          <a:bodyPr wrap="square" rtlCol="0">
            <a:spAutoFit/>
          </a:bodyPr>
          <a:lstStyle/>
          <a:p>
            <a:r>
              <a:rPr lang="en-US" sz="2800" dirty="0"/>
              <a:t>Simulations</a:t>
            </a:r>
          </a:p>
        </p:txBody>
      </p:sp>
      <p:sp>
        <p:nvSpPr>
          <p:cNvPr id="34" name="Rounded Rectangle 33">
            <a:extLst>
              <a:ext uri="{FF2B5EF4-FFF2-40B4-BE49-F238E27FC236}">
                <a16:creationId xmlns:a16="http://schemas.microsoft.com/office/drawing/2014/main" id="{038A9116-71A0-4B31-4E7F-C7731BACCD07}"/>
              </a:ext>
            </a:extLst>
          </p:cNvPr>
          <p:cNvSpPr/>
          <p:nvPr/>
        </p:nvSpPr>
        <p:spPr>
          <a:xfrm>
            <a:off x="418597" y="2329059"/>
            <a:ext cx="305303" cy="29324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5" name="Rounded Rectangle 34">
            <a:extLst>
              <a:ext uri="{FF2B5EF4-FFF2-40B4-BE49-F238E27FC236}">
                <a16:creationId xmlns:a16="http://schemas.microsoft.com/office/drawing/2014/main" id="{BEEDF081-AED0-D686-1E95-732A0195C2F4}"/>
              </a:ext>
            </a:extLst>
          </p:cNvPr>
          <p:cNvSpPr/>
          <p:nvPr/>
        </p:nvSpPr>
        <p:spPr>
          <a:xfrm>
            <a:off x="418595" y="5490654"/>
            <a:ext cx="305303" cy="29324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6" name="Rounded Rectangle 35">
            <a:extLst>
              <a:ext uri="{FF2B5EF4-FFF2-40B4-BE49-F238E27FC236}">
                <a16:creationId xmlns:a16="http://schemas.microsoft.com/office/drawing/2014/main" id="{2A2C85F9-35EB-28FC-32DD-A5319939EF35}"/>
              </a:ext>
            </a:extLst>
          </p:cNvPr>
          <p:cNvSpPr/>
          <p:nvPr/>
        </p:nvSpPr>
        <p:spPr>
          <a:xfrm>
            <a:off x="413827" y="6128832"/>
            <a:ext cx="305303" cy="29324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7" name="Rounded Rectangle 36">
            <a:extLst>
              <a:ext uri="{FF2B5EF4-FFF2-40B4-BE49-F238E27FC236}">
                <a16:creationId xmlns:a16="http://schemas.microsoft.com/office/drawing/2014/main" id="{75504D2B-F55B-B5D7-32D0-5BBF09AAC2E3}"/>
              </a:ext>
            </a:extLst>
          </p:cNvPr>
          <p:cNvSpPr/>
          <p:nvPr/>
        </p:nvSpPr>
        <p:spPr>
          <a:xfrm>
            <a:off x="413828" y="2919408"/>
            <a:ext cx="305303" cy="29324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021354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0DF0A42-CD84-BA05-7847-89E37EA534B4}"/>
              </a:ext>
            </a:extLst>
          </p:cNvPr>
          <p:cNvSpPr txBox="1"/>
          <p:nvPr/>
        </p:nvSpPr>
        <p:spPr>
          <a:xfrm>
            <a:off x="9939" y="6490998"/>
            <a:ext cx="10962861" cy="369332"/>
          </a:xfrm>
          <a:prstGeom prst="rect">
            <a:avLst/>
          </a:prstGeom>
          <a:noFill/>
        </p:spPr>
        <p:txBody>
          <a:bodyPr wrap="square">
            <a:spAutoFit/>
          </a:bodyPr>
          <a:lstStyle/>
          <a:p>
            <a:r>
              <a:rPr lang="en-GB" b="0" i="0" u="none" strike="noStrike" dirty="0">
                <a:solidFill>
                  <a:srgbClr val="212121"/>
                </a:solidFill>
                <a:effectLst/>
              </a:rPr>
              <a:t>Edwards A.W.F., Likelihood (Expanded Edition), 1992</a:t>
            </a:r>
            <a:endParaRPr lang="en-US" dirty="0"/>
          </a:p>
        </p:txBody>
      </p:sp>
      <p:sp>
        <p:nvSpPr>
          <p:cNvPr id="2" name="Title 1">
            <a:extLst>
              <a:ext uri="{FF2B5EF4-FFF2-40B4-BE49-F238E27FC236}">
                <a16:creationId xmlns:a16="http://schemas.microsoft.com/office/drawing/2014/main" id="{793949A6-681C-1501-5DA8-5DAA5D40FB99}"/>
              </a:ext>
            </a:extLst>
          </p:cNvPr>
          <p:cNvSpPr txBox="1">
            <a:spLocks/>
          </p:cNvSpPr>
          <p:nvPr/>
        </p:nvSpPr>
        <p:spPr>
          <a:xfrm>
            <a:off x="18661" y="62168"/>
            <a:ext cx="12192000" cy="721895"/>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000" b="1" dirty="0"/>
              <a:t>Data analysis: </a:t>
            </a:r>
            <a:r>
              <a:rPr lang="en-US" sz="5000" b="1" dirty="0" err="1"/>
              <a:t>bayesian</a:t>
            </a:r>
            <a:r>
              <a:rPr lang="en-US" sz="5000" b="1" dirty="0"/>
              <a:t> inference</a:t>
            </a:r>
          </a:p>
        </p:txBody>
      </p:sp>
      <p:sp>
        <p:nvSpPr>
          <p:cNvPr id="3" name="TextBox 2">
            <a:extLst>
              <a:ext uri="{FF2B5EF4-FFF2-40B4-BE49-F238E27FC236}">
                <a16:creationId xmlns:a16="http://schemas.microsoft.com/office/drawing/2014/main" id="{9B916EAB-DE57-7EFF-10BF-31076C3475E3}"/>
              </a:ext>
            </a:extLst>
          </p:cNvPr>
          <p:cNvSpPr txBox="1"/>
          <p:nvPr/>
        </p:nvSpPr>
        <p:spPr>
          <a:xfrm>
            <a:off x="108270" y="1010647"/>
            <a:ext cx="11947373" cy="2308324"/>
          </a:xfrm>
          <a:prstGeom prst="rect">
            <a:avLst/>
          </a:prstGeom>
          <a:noFill/>
        </p:spPr>
        <p:txBody>
          <a:bodyPr wrap="square" rtlCol="0">
            <a:spAutoFit/>
          </a:bodyPr>
          <a:lstStyle/>
          <a:p>
            <a:r>
              <a:rPr lang="en-US" sz="3600" dirty="0"/>
              <a:t>The recourse to the prior distribution on the parameters of a model is questionable. There is in fact a major step from the notion of an </a:t>
            </a:r>
            <a:r>
              <a:rPr lang="en-US" sz="3600" i="1" dirty="0"/>
              <a:t>unknown</a:t>
            </a:r>
            <a:r>
              <a:rPr lang="en-US" sz="3600" dirty="0"/>
              <a:t> parameter to the notion of a </a:t>
            </a:r>
            <a:r>
              <a:rPr lang="en-US" sz="3600" i="1" dirty="0"/>
              <a:t>random</a:t>
            </a:r>
            <a:r>
              <a:rPr lang="en-US" sz="3600" dirty="0"/>
              <a:t> parameter.</a:t>
            </a:r>
            <a:endParaRPr lang="en-US" sz="2800" dirty="0"/>
          </a:p>
        </p:txBody>
      </p:sp>
    </p:spTree>
    <p:extLst>
      <p:ext uri="{BB962C8B-B14F-4D97-AF65-F5344CB8AC3E}">
        <p14:creationId xmlns:p14="http://schemas.microsoft.com/office/powerpoint/2010/main" val="32413301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3793136-BC27-4182-1267-1DB66A3357B6}"/>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Descriptive statistics, univariate analysis</a:t>
            </a:r>
          </a:p>
        </p:txBody>
      </p:sp>
      <p:sp>
        <p:nvSpPr>
          <p:cNvPr id="2" name="TextBox 1">
            <a:extLst>
              <a:ext uri="{FF2B5EF4-FFF2-40B4-BE49-F238E27FC236}">
                <a16:creationId xmlns:a16="http://schemas.microsoft.com/office/drawing/2014/main" id="{4A3E0ECF-845C-40E0-5921-C2149E23D3D6}"/>
              </a:ext>
            </a:extLst>
          </p:cNvPr>
          <p:cNvSpPr txBox="1"/>
          <p:nvPr/>
        </p:nvSpPr>
        <p:spPr>
          <a:xfrm>
            <a:off x="10130589" y="942110"/>
            <a:ext cx="1913021" cy="461665"/>
          </a:xfrm>
          <a:prstGeom prst="rect">
            <a:avLst/>
          </a:prstGeom>
          <a:solidFill>
            <a:schemeClr val="accent4">
              <a:lumMod val="20000"/>
              <a:lumOff val="80000"/>
            </a:schemeClr>
          </a:solidFill>
        </p:spPr>
        <p:txBody>
          <a:bodyPr wrap="square" rtlCol="0">
            <a:spAutoFit/>
          </a:bodyPr>
          <a:lstStyle/>
          <a:p>
            <a:pPr algn="r"/>
            <a:r>
              <a:rPr lang="en-US" sz="2400" b="1" dirty="0"/>
              <a:t>Nominal data</a:t>
            </a:r>
          </a:p>
        </p:txBody>
      </p:sp>
      <p:graphicFrame>
        <p:nvGraphicFramePr>
          <p:cNvPr id="3" name="Table 2">
            <a:extLst>
              <a:ext uri="{FF2B5EF4-FFF2-40B4-BE49-F238E27FC236}">
                <a16:creationId xmlns:a16="http://schemas.microsoft.com/office/drawing/2014/main" id="{2984A6DD-FE57-4B26-8485-FB34AEAFE9AC}"/>
              </a:ext>
            </a:extLst>
          </p:cNvPr>
          <p:cNvGraphicFramePr>
            <a:graphicFrameLocks noGrp="1"/>
          </p:cNvGraphicFramePr>
          <p:nvPr/>
        </p:nvGraphicFramePr>
        <p:xfrm>
          <a:off x="323516" y="1355515"/>
          <a:ext cx="4511718" cy="2743200"/>
        </p:xfrm>
        <a:graphic>
          <a:graphicData uri="http://schemas.openxmlformats.org/drawingml/2006/table">
            <a:tbl>
              <a:tblPr firstRow="1" bandRow="1">
                <a:tableStyleId>{073A0DAA-6AF3-43AB-8588-CEC1D06C72B9}</a:tableStyleId>
              </a:tblPr>
              <a:tblGrid>
                <a:gridCol w="2287011">
                  <a:extLst>
                    <a:ext uri="{9D8B030D-6E8A-4147-A177-3AD203B41FA5}">
                      <a16:colId xmlns:a16="http://schemas.microsoft.com/office/drawing/2014/main" val="1293280914"/>
                    </a:ext>
                  </a:extLst>
                </a:gridCol>
                <a:gridCol w="1104270">
                  <a:extLst>
                    <a:ext uri="{9D8B030D-6E8A-4147-A177-3AD203B41FA5}">
                      <a16:colId xmlns:a16="http://schemas.microsoft.com/office/drawing/2014/main" val="1822612096"/>
                    </a:ext>
                  </a:extLst>
                </a:gridCol>
                <a:gridCol w="1120437">
                  <a:extLst>
                    <a:ext uri="{9D8B030D-6E8A-4147-A177-3AD203B41FA5}">
                      <a16:colId xmlns:a16="http://schemas.microsoft.com/office/drawing/2014/main" val="2518274439"/>
                    </a:ext>
                  </a:extLst>
                </a:gridCol>
              </a:tblGrid>
              <a:tr h="450644">
                <a:tc>
                  <a:txBody>
                    <a:bodyPr/>
                    <a:lstStyle/>
                    <a:p>
                      <a:r>
                        <a:rPr lang="en-US" sz="2400" dirty="0" err="1">
                          <a:solidFill>
                            <a:sysClr val="windowText" lastClr="000000"/>
                          </a:solidFill>
                        </a:rPr>
                        <a:t>Histotype</a:t>
                      </a:r>
                      <a:endParaRPr lang="en-US" sz="2400" dirty="0">
                        <a:solidFill>
                          <a:sysClr val="windowText" lastClr="000000"/>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a:solidFill>
                            <a:sysClr val="windowText" lastClr="000000"/>
                          </a:solidFill>
                        </a:rPr>
                        <a:t>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a:solidFill>
                            <a:sysClr val="windowText" lastClr="000000"/>
                          </a:solidFill>
                        </a:rPr>
                        <a: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3378188"/>
                  </a:ext>
                </a:extLst>
              </a:tr>
              <a:tr h="450644">
                <a:tc>
                  <a:txBody>
                    <a:bodyPr/>
                    <a:lstStyle/>
                    <a:p>
                      <a:r>
                        <a:rPr lang="en-US" sz="2400" dirty="0"/>
                        <a:t>Serous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r>
                        <a:rPr lang="en-US" sz="2400" dirty="0"/>
                        <a:t>48</a:t>
                      </a:r>
                    </a:p>
                  </a:txBody>
                  <a:tcPr>
                    <a:lnT w="12700" cap="flat" cmpd="sng" algn="ctr">
                      <a:solidFill>
                        <a:schemeClr val="tx1"/>
                      </a:solidFill>
                      <a:prstDash val="solid"/>
                      <a:round/>
                      <a:headEnd type="none" w="med" len="med"/>
                      <a:tailEnd type="none" w="med" len="med"/>
                    </a:lnT>
                    <a:noFill/>
                  </a:tcPr>
                </a:tc>
                <a:tc>
                  <a:txBody>
                    <a:bodyPr/>
                    <a:lstStyle/>
                    <a:p>
                      <a:r>
                        <a:rPr lang="en-US" sz="2400" dirty="0"/>
                        <a:t>41.7</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719071018"/>
                  </a:ext>
                </a:extLst>
              </a:tr>
              <a:tr h="450644">
                <a:tc>
                  <a:txBody>
                    <a:bodyPr/>
                    <a:lstStyle/>
                    <a:p>
                      <a:r>
                        <a:rPr lang="en-US" sz="2400" dirty="0"/>
                        <a:t>Undifferentiated</a:t>
                      </a:r>
                    </a:p>
                  </a:txBody>
                  <a:tcPr>
                    <a:lnL w="12700" cap="flat" cmpd="sng" algn="ctr">
                      <a:solidFill>
                        <a:schemeClr val="tx1"/>
                      </a:solidFill>
                      <a:prstDash val="solid"/>
                      <a:round/>
                      <a:headEnd type="none" w="med" len="med"/>
                      <a:tailEnd type="none" w="med" len="med"/>
                    </a:lnL>
                    <a:noFill/>
                  </a:tcPr>
                </a:tc>
                <a:tc>
                  <a:txBody>
                    <a:bodyPr/>
                    <a:lstStyle/>
                    <a:p>
                      <a:r>
                        <a:rPr lang="en-US" sz="2400" dirty="0"/>
                        <a:t>22</a:t>
                      </a:r>
                    </a:p>
                  </a:txBody>
                  <a:tcPr>
                    <a:noFill/>
                  </a:tcPr>
                </a:tc>
                <a:tc>
                  <a:txBody>
                    <a:bodyPr/>
                    <a:lstStyle/>
                    <a:p>
                      <a:r>
                        <a:rPr lang="en-US" sz="2400" dirty="0"/>
                        <a:t>19.1</a:t>
                      </a:r>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2056243135"/>
                  </a:ext>
                </a:extLst>
              </a:tr>
              <a:tr h="450644">
                <a:tc>
                  <a:txBody>
                    <a:bodyPr/>
                    <a:lstStyle/>
                    <a:p>
                      <a:r>
                        <a:rPr lang="en-US" sz="2400" dirty="0"/>
                        <a:t>Endometrioid</a:t>
                      </a:r>
                    </a:p>
                  </a:txBody>
                  <a:tcPr>
                    <a:lnL w="12700" cap="flat" cmpd="sng" algn="ctr">
                      <a:solidFill>
                        <a:schemeClr val="tx1"/>
                      </a:solidFill>
                      <a:prstDash val="solid"/>
                      <a:round/>
                      <a:headEnd type="none" w="med" len="med"/>
                      <a:tailEnd type="none" w="med" len="med"/>
                    </a:lnL>
                    <a:noFill/>
                  </a:tcPr>
                </a:tc>
                <a:tc>
                  <a:txBody>
                    <a:bodyPr/>
                    <a:lstStyle/>
                    <a:p>
                      <a:r>
                        <a:rPr lang="en-US" sz="2400" dirty="0"/>
                        <a:t>21</a:t>
                      </a:r>
                    </a:p>
                  </a:txBody>
                  <a:tcPr>
                    <a:noFill/>
                  </a:tcPr>
                </a:tc>
                <a:tc>
                  <a:txBody>
                    <a:bodyPr/>
                    <a:lstStyle/>
                    <a:p>
                      <a:r>
                        <a:rPr lang="en-US" sz="2400" dirty="0"/>
                        <a:t>18.3</a:t>
                      </a:r>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691507401"/>
                  </a:ext>
                </a:extLst>
              </a:tr>
              <a:tr h="450644">
                <a:tc>
                  <a:txBody>
                    <a:bodyPr/>
                    <a:lstStyle/>
                    <a:p>
                      <a:r>
                        <a:rPr lang="en-US" sz="2400" dirty="0"/>
                        <a:t>Mucinous</a:t>
                      </a:r>
                    </a:p>
                  </a:txBody>
                  <a:tcPr>
                    <a:lnL w="12700" cap="flat" cmpd="sng" algn="ctr">
                      <a:solidFill>
                        <a:schemeClr val="tx1"/>
                      </a:solidFill>
                      <a:prstDash val="solid"/>
                      <a:round/>
                      <a:headEnd type="none" w="med" len="med"/>
                      <a:tailEnd type="none" w="med" len="med"/>
                    </a:lnL>
                    <a:noFill/>
                  </a:tcPr>
                </a:tc>
                <a:tc>
                  <a:txBody>
                    <a:bodyPr/>
                    <a:lstStyle/>
                    <a:p>
                      <a:r>
                        <a:rPr lang="en-US" sz="2400" dirty="0"/>
                        <a:t>16</a:t>
                      </a:r>
                    </a:p>
                  </a:txBody>
                  <a:tcPr>
                    <a:noFill/>
                  </a:tcPr>
                </a:tc>
                <a:tc>
                  <a:txBody>
                    <a:bodyPr/>
                    <a:lstStyle/>
                    <a:p>
                      <a:r>
                        <a:rPr lang="en-US" sz="2400" dirty="0"/>
                        <a:t>13.9</a:t>
                      </a:r>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2090352095"/>
                  </a:ext>
                </a:extLst>
              </a:tr>
              <a:tr h="450644">
                <a:tc>
                  <a:txBody>
                    <a:bodyPr/>
                    <a:lstStyle/>
                    <a:p>
                      <a:r>
                        <a:rPr lang="en-US" sz="2400" dirty="0"/>
                        <a:t>Clear cell</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r>
                        <a:rPr lang="en-US" sz="2400" dirty="0"/>
                        <a:t>8</a:t>
                      </a:r>
                    </a:p>
                  </a:txBody>
                  <a:tcPr>
                    <a:lnB w="12700" cap="flat" cmpd="sng" algn="ctr">
                      <a:solidFill>
                        <a:schemeClr val="tx1"/>
                      </a:solidFill>
                      <a:prstDash val="solid"/>
                      <a:round/>
                      <a:headEnd type="none" w="med" len="med"/>
                      <a:tailEnd type="none" w="med" len="med"/>
                    </a:lnB>
                    <a:noFill/>
                  </a:tcPr>
                </a:tc>
                <a:tc>
                  <a:txBody>
                    <a:bodyPr/>
                    <a:lstStyle/>
                    <a:p>
                      <a:r>
                        <a:rPr lang="en-US" sz="2400" dirty="0"/>
                        <a:t>7.0</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4368410"/>
                  </a:ext>
                </a:extLst>
              </a:tr>
            </a:tbl>
          </a:graphicData>
        </a:graphic>
      </p:graphicFrame>
      <p:pic>
        <p:nvPicPr>
          <p:cNvPr id="4" name="Picture 10" descr="Epithelial Ovarian Cancer: The Role of Cell Cycle Genes in the Different  Histotypes">
            <a:extLst>
              <a:ext uri="{FF2B5EF4-FFF2-40B4-BE49-F238E27FC236}">
                <a16:creationId xmlns:a16="http://schemas.microsoft.com/office/drawing/2014/main" id="{6D089983-8E09-AE78-B105-30F7059A6E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5674" y="4561788"/>
            <a:ext cx="4462976" cy="2037155"/>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a:extLst>
              <a:ext uri="{FF2B5EF4-FFF2-40B4-BE49-F238E27FC236}">
                <a16:creationId xmlns:a16="http://schemas.microsoft.com/office/drawing/2014/main" id="{7F2B239C-4D38-C84C-9E53-3A0214075195}"/>
              </a:ext>
            </a:extLst>
          </p:cNvPr>
          <p:cNvSpPr/>
          <p:nvPr/>
        </p:nvSpPr>
        <p:spPr>
          <a:xfrm>
            <a:off x="5140036" y="1967345"/>
            <a:ext cx="1454728" cy="2216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266A44D-3B21-C743-CFC7-26DB2480DC6A}"/>
              </a:ext>
            </a:extLst>
          </p:cNvPr>
          <p:cNvSpPr txBox="1"/>
          <p:nvPr/>
        </p:nvSpPr>
        <p:spPr>
          <a:xfrm>
            <a:off x="6774879" y="1861299"/>
            <a:ext cx="5363885" cy="1015663"/>
          </a:xfrm>
          <a:prstGeom prst="rect">
            <a:avLst/>
          </a:prstGeom>
          <a:noFill/>
        </p:spPr>
        <p:txBody>
          <a:bodyPr wrap="square">
            <a:spAutoFit/>
          </a:bodyPr>
          <a:lstStyle/>
          <a:p>
            <a:r>
              <a:rPr lang="en-GB" sz="2000" i="0" u="none" strike="noStrike" dirty="0">
                <a:solidFill>
                  <a:srgbClr val="4D5156"/>
                </a:solidFill>
                <a:effectLst/>
              </a:rPr>
              <a:t>Serous is the mode.</a:t>
            </a:r>
          </a:p>
          <a:p>
            <a:r>
              <a:rPr lang="en-GB" sz="2000" i="0" u="none" strike="noStrike" dirty="0">
                <a:solidFill>
                  <a:srgbClr val="4D5156"/>
                </a:solidFill>
                <a:effectLst/>
              </a:rPr>
              <a:t>The mode is </a:t>
            </a:r>
            <a:r>
              <a:rPr lang="en-GB" sz="2000" i="0" u="none" strike="noStrike" dirty="0">
                <a:solidFill>
                  <a:srgbClr val="5F6368"/>
                </a:solidFill>
                <a:effectLst/>
              </a:rPr>
              <a:t>the category that appears most often in a set of data values</a:t>
            </a:r>
            <a:endParaRPr lang="en-US" sz="2000" dirty="0"/>
          </a:p>
        </p:txBody>
      </p:sp>
      <p:sp>
        <p:nvSpPr>
          <p:cNvPr id="7" name="TextBox 6">
            <a:extLst>
              <a:ext uri="{FF2B5EF4-FFF2-40B4-BE49-F238E27FC236}">
                <a16:creationId xmlns:a16="http://schemas.microsoft.com/office/drawing/2014/main" id="{3E7DBC19-2BC3-D8AD-7B60-A68055C9318C}"/>
              </a:ext>
            </a:extLst>
          </p:cNvPr>
          <p:cNvSpPr txBox="1"/>
          <p:nvPr/>
        </p:nvSpPr>
        <p:spPr>
          <a:xfrm>
            <a:off x="8521700" y="4230556"/>
            <a:ext cx="1104900" cy="338554"/>
          </a:xfrm>
          <a:prstGeom prst="rect">
            <a:avLst/>
          </a:prstGeom>
          <a:noFill/>
        </p:spPr>
        <p:txBody>
          <a:bodyPr wrap="square" rtlCol="0">
            <a:spAutoFit/>
          </a:bodyPr>
          <a:lstStyle/>
          <a:p>
            <a:pPr algn="ctr"/>
            <a:r>
              <a:rPr lang="en-US" sz="1600" b="1" dirty="0"/>
              <a:t>Pie chart</a:t>
            </a:r>
          </a:p>
        </p:txBody>
      </p:sp>
    </p:spTree>
    <p:extLst>
      <p:ext uri="{BB962C8B-B14F-4D97-AF65-F5344CB8AC3E}">
        <p14:creationId xmlns:p14="http://schemas.microsoft.com/office/powerpoint/2010/main" val="3221888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3793136-BC27-4182-1267-1DB66A3357B6}"/>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Descriptive statistics, univariate analysis</a:t>
            </a:r>
          </a:p>
        </p:txBody>
      </p:sp>
      <p:sp>
        <p:nvSpPr>
          <p:cNvPr id="2" name="TextBox 1">
            <a:extLst>
              <a:ext uri="{FF2B5EF4-FFF2-40B4-BE49-F238E27FC236}">
                <a16:creationId xmlns:a16="http://schemas.microsoft.com/office/drawing/2014/main" id="{4A3E0ECF-845C-40E0-5921-C2149E23D3D6}"/>
              </a:ext>
            </a:extLst>
          </p:cNvPr>
          <p:cNvSpPr txBox="1"/>
          <p:nvPr/>
        </p:nvSpPr>
        <p:spPr>
          <a:xfrm>
            <a:off x="10130589" y="942110"/>
            <a:ext cx="1913021" cy="461665"/>
          </a:xfrm>
          <a:prstGeom prst="rect">
            <a:avLst/>
          </a:prstGeom>
          <a:solidFill>
            <a:schemeClr val="accent2">
              <a:lumMod val="40000"/>
              <a:lumOff val="60000"/>
            </a:schemeClr>
          </a:solidFill>
        </p:spPr>
        <p:txBody>
          <a:bodyPr wrap="square" rtlCol="0">
            <a:spAutoFit/>
          </a:bodyPr>
          <a:lstStyle/>
          <a:p>
            <a:pPr algn="r"/>
            <a:r>
              <a:rPr lang="en-US" sz="2400" b="1" dirty="0"/>
              <a:t>Ordinal data</a:t>
            </a:r>
          </a:p>
        </p:txBody>
      </p:sp>
      <p:graphicFrame>
        <p:nvGraphicFramePr>
          <p:cNvPr id="3" name="Table 2">
            <a:extLst>
              <a:ext uri="{FF2B5EF4-FFF2-40B4-BE49-F238E27FC236}">
                <a16:creationId xmlns:a16="http://schemas.microsoft.com/office/drawing/2014/main" id="{2984A6DD-FE57-4B26-8485-FB34AEAFE9AC}"/>
              </a:ext>
            </a:extLst>
          </p:cNvPr>
          <p:cNvGraphicFramePr>
            <a:graphicFrameLocks noGrp="1"/>
          </p:cNvGraphicFramePr>
          <p:nvPr>
            <p:extLst>
              <p:ext uri="{D42A27DB-BD31-4B8C-83A1-F6EECF244321}">
                <p14:modId xmlns:p14="http://schemas.microsoft.com/office/powerpoint/2010/main" val="2688023796"/>
              </p:ext>
            </p:extLst>
          </p:nvPr>
        </p:nvGraphicFramePr>
        <p:xfrm>
          <a:off x="323516" y="1355515"/>
          <a:ext cx="4511718" cy="2286000"/>
        </p:xfrm>
        <a:graphic>
          <a:graphicData uri="http://schemas.openxmlformats.org/drawingml/2006/table">
            <a:tbl>
              <a:tblPr firstRow="1" bandRow="1">
                <a:tableStyleId>{073A0DAA-6AF3-43AB-8588-CEC1D06C72B9}</a:tableStyleId>
              </a:tblPr>
              <a:tblGrid>
                <a:gridCol w="2287011">
                  <a:extLst>
                    <a:ext uri="{9D8B030D-6E8A-4147-A177-3AD203B41FA5}">
                      <a16:colId xmlns:a16="http://schemas.microsoft.com/office/drawing/2014/main" val="1293280914"/>
                    </a:ext>
                  </a:extLst>
                </a:gridCol>
                <a:gridCol w="1104270">
                  <a:extLst>
                    <a:ext uri="{9D8B030D-6E8A-4147-A177-3AD203B41FA5}">
                      <a16:colId xmlns:a16="http://schemas.microsoft.com/office/drawing/2014/main" val="1822612096"/>
                    </a:ext>
                  </a:extLst>
                </a:gridCol>
                <a:gridCol w="1120437">
                  <a:extLst>
                    <a:ext uri="{9D8B030D-6E8A-4147-A177-3AD203B41FA5}">
                      <a16:colId xmlns:a16="http://schemas.microsoft.com/office/drawing/2014/main" val="2518274439"/>
                    </a:ext>
                  </a:extLst>
                </a:gridCol>
              </a:tblGrid>
              <a:tr h="450644">
                <a:tc>
                  <a:txBody>
                    <a:bodyPr/>
                    <a:lstStyle/>
                    <a:p>
                      <a:r>
                        <a:rPr lang="en-US" sz="2400" dirty="0">
                          <a:solidFill>
                            <a:sysClr val="windowText" lastClr="000000"/>
                          </a:solidFill>
                        </a:rPr>
                        <a:t>Grading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a:solidFill>
                            <a:sysClr val="windowText" lastClr="000000"/>
                          </a:solidFill>
                        </a:rPr>
                        <a:t>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a:solidFill>
                            <a:sysClr val="windowText" lastClr="000000"/>
                          </a:solidFill>
                        </a:rPr>
                        <a: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3378188"/>
                  </a:ext>
                </a:extLst>
              </a:tr>
              <a:tr h="450644">
                <a:tc>
                  <a:txBody>
                    <a:bodyPr/>
                    <a:lstStyle/>
                    <a:p>
                      <a:r>
                        <a:rPr lang="en-US" sz="2400" dirty="0"/>
                        <a:t>G1</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r>
                        <a:rPr lang="en-US" sz="2400" dirty="0"/>
                        <a:t>48</a:t>
                      </a:r>
                    </a:p>
                  </a:txBody>
                  <a:tcPr>
                    <a:lnT w="12700" cap="flat" cmpd="sng" algn="ctr">
                      <a:solidFill>
                        <a:schemeClr val="tx1"/>
                      </a:solidFill>
                      <a:prstDash val="solid"/>
                      <a:round/>
                      <a:headEnd type="none" w="med" len="med"/>
                      <a:tailEnd type="none" w="med" len="med"/>
                    </a:lnT>
                    <a:noFill/>
                  </a:tcPr>
                </a:tc>
                <a:tc>
                  <a:txBody>
                    <a:bodyPr/>
                    <a:lstStyle/>
                    <a:p>
                      <a:r>
                        <a:rPr lang="en-US" sz="2400" dirty="0"/>
                        <a:t>45.7</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719071018"/>
                  </a:ext>
                </a:extLst>
              </a:tr>
              <a:tr h="450644">
                <a:tc>
                  <a:txBody>
                    <a:bodyPr/>
                    <a:lstStyle/>
                    <a:p>
                      <a:r>
                        <a:rPr lang="en-US" sz="2400" dirty="0"/>
                        <a:t>G2</a:t>
                      </a:r>
                    </a:p>
                  </a:txBody>
                  <a:tcPr>
                    <a:lnL w="12700" cap="flat" cmpd="sng" algn="ctr">
                      <a:solidFill>
                        <a:schemeClr val="tx1"/>
                      </a:solidFill>
                      <a:prstDash val="solid"/>
                      <a:round/>
                      <a:headEnd type="none" w="med" len="med"/>
                      <a:tailEnd type="none" w="med" len="med"/>
                    </a:lnL>
                    <a:noFill/>
                  </a:tcPr>
                </a:tc>
                <a:tc>
                  <a:txBody>
                    <a:bodyPr/>
                    <a:lstStyle/>
                    <a:p>
                      <a:r>
                        <a:rPr lang="en-US" sz="2400" dirty="0"/>
                        <a:t>18</a:t>
                      </a:r>
                    </a:p>
                  </a:txBody>
                  <a:tcPr>
                    <a:noFill/>
                  </a:tcPr>
                </a:tc>
                <a:tc>
                  <a:txBody>
                    <a:bodyPr/>
                    <a:lstStyle/>
                    <a:p>
                      <a:r>
                        <a:rPr lang="en-US" sz="2400" dirty="0"/>
                        <a:t>17.1</a:t>
                      </a:r>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2056243135"/>
                  </a:ext>
                </a:extLst>
              </a:tr>
              <a:tr h="450644">
                <a:tc>
                  <a:txBody>
                    <a:bodyPr/>
                    <a:lstStyle/>
                    <a:p>
                      <a:r>
                        <a:rPr lang="en-US" sz="2400" dirty="0"/>
                        <a:t>G3</a:t>
                      </a:r>
                    </a:p>
                  </a:txBody>
                  <a:tcPr>
                    <a:lnL w="12700" cap="flat" cmpd="sng" algn="ctr">
                      <a:solidFill>
                        <a:schemeClr val="tx1"/>
                      </a:solidFill>
                      <a:prstDash val="solid"/>
                      <a:round/>
                      <a:headEnd type="none" w="med" len="med"/>
                      <a:tailEnd type="none" w="med" len="med"/>
                    </a:lnL>
                    <a:noFill/>
                  </a:tcPr>
                </a:tc>
                <a:tc>
                  <a:txBody>
                    <a:bodyPr/>
                    <a:lstStyle/>
                    <a:p>
                      <a:r>
                        <a:rPr lang="en-US" sz="2400" dirty="0"/>
                        <a:t>23</a:t>
                      </a:r>
                    </a:p>
                  </a:txBody>
                  <a:tcPr>
                    <a:noFill/>
                  </a:tcPr>
                </a:tc>
                <a:tc>
                  <a:txBody>
                    <a:bodyPr/>
                    <a:lstStyle/>
                    <a:p>
                      <a:r>
                        <a:rPr lang="en-US" sz="2400" dirty="0"/>
                        <a:t>21.9</a:t>
                      </a:r>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691507401"/>
                  </a:ext>
                </a:extLst>
              </a:tr>
              <a:tr h="450644">
                <a:tc>
                  <a:txBody>
                    <a:bodyPr/>
                    <a:lstStyle/>
                    <a:p>
                      <a:r>
                        <a:rPr lang="en-US" sz="2400" dirty="0"/>
                        <a:t>G4</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r>
                        <a:rPr lang="en-US" sz="2400" dirty="0"/>
                        <a:t>16</a:t>
                      </a:r>
                    </a:p>
                  </a:txBody>
                  <a:tcPr>
                    <a:lnB w="12700" cap="flat" cmpd="sng" algn="ctr">
                      <a:solidFill>
                        <a:schemeClr val="tx1"/>
                      </a:solidFill>
                      <a:prstDash val="solid"/>
                      <a:round/>
                      <a:headEnd type="none" w="med" len="med"/>
                      <a:tailEnd type="none" w="med" len="med"/>
                    </a:lnB>
                    <a:noFill/>
                  </a:tcPr>
                </a:tc>
                <a:tc>
                  <a:txBody>
                    <a:bodyPr/>
                    <a:lstStyle/>
                    <a:p>
                      <a:r>
                        <a:rPr lang="en-US" sz="2400" dirty="0"/>
                        <a:t>15.2</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0352095"/>
                  </a:ext>
                </a:extLst>
              </a:tr>
            </a:tbl>
          </a:graphicData>
        </a:graphic>
      </p:graphicFrame>
      <p:sp>
        <p:nvSpPr>
          <p:cNvPr id="5" name="Right Arrow 4">
            <a:extLst>
              <a:ext uri="{FF2B5EF4-FFF2-40B4-BE49-F238E27FC236}">
                <a16:creationId xmlns:a16="http://schemas.microsoft.com/office/drawing/2014/main" id="{7F2B239C-4D38-C84C-9E53-3A0214075195}"/>
              </a:ext>
            </a:extLst>
          </p:cNvPr>
          <p:cNvSpPr/>
          <p:nvPr/>
        </p:nvSpPr>
        <p:spPr>
          <a:xfrm>
            <a:off x="5140036" y="1967345"/>
            <a:ext cx="1454728" cy="2216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266A44D-3B21-C743-CFC7-26DB2480DC6A}"/>
              </a:ext>
            </a:extLst>
          </p:cNvPr>
          <p:cNvSpPr txBox="1"/>
          <p:nvPr/>
        </p:nvSpPr>
        <p:spPr>
          <a:xfrm>
            <a:off x="6747169" y="1847442"/>
            <a:ext cx="5363885" cy="400110"/>
          </a:xfrm>
          <a:prstGeom prst="rect">
            <a:avLst/>
          </a:prstGeom>
          <a:noFill/>
        </p:spPr>
        <p:txBody>
          <a:bodyPr wrap="square">
            <a:spAutoFit/>
          </a:bodyPr>
          <a:lstStyle/>
          <a:p>
            <a:r>
              <a:rPr lang="en-GB" sz="2000" i="0" u="none" strike="noStrike" dirty="0">
                <a:solidFill>
                  <a:srgbClr val="4D5156"/>
                </a:solidFill>
                <a:effectLst/>
              </a:rPr>
              <a:t>G1 is the mode.</a:t>
            </a:r>
          </a:p>
        </p:txBody>
      </p:sp>
      <p:sp>
        <p:nvSpPr>
          <p:cNvPr id="10" name="Right Arrow 9">
            <a:extLst>
              <a:ext uri="{FF2B5EF4-FFF2-40B4-BE49-F238E27FC236}">
                <a16:creationId xmlns:a16="http://schemas.microsoft.com/office/drawing/2014/main" id="{9DB9CAA2-23D3-8A66-C28E-C94A9CF36456}"/>
              </a:ext>
            </a:extLst>
          </p:cNvPr>
          <p:cNvSpPr/>
          <p:nvPr/>
        </p:nvSpPr>
        <p:spPr>
          <a:xfrm>
            <a:off x="5153887" y="2355274"/>
            <a:ext cx="1454728" cy="2216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5AF6722-9CC6-2EB8-3AEF-2E5AFCD013A2}"/>
              </a:ext>
            </a:extLst>
          </p:cNvPr>
          <p:cNvSpPr txBox="1"/>
          <p:nvPr/>
        </p:nvSpPr>
        <p:spPr>
          <a:xfrm>
            <a:off x="6774879" y="2263078"/>
            <a:ext cx="5363885" cy="1015663"/>
          </a:xfrm>
          <a:prstGeom prst="rect">
            <a:avLst/>
          </a:prstGeom>
          <a:noFill/>
        </p:spPr>
        <p:txBody>
          <a:bodyPr wrap="square">
            <a:spAutoFit/>
          </a:bodyPr>
          <a:lstStyle/>
          <a:p>
            <a:r>
              <a:rPr lang="en-GB" sz="2000" dirty="0">
                <a:solidFill>
                  <a:srgbClr val="4D5156"/>
                </a:solidFill>
              </a:rPr>
              <a:t>G2 is the median.</a:t>
            </a:r>
          </a:p>
          <a:p>
            <a:r>
              <a:rPr lang="en-GB" sz="2000" dirty="0">
                <a:solidFill>
                  <a:srgbClr val="4D5156"/>
                </a:solidFill>
              </a:rPr>
              <a:t>The median is the category separating the higher half from the lower half of a data sample</a:t>
            </a:r>
            <a:endParaRPr lang="en-US" sz="2000" dirty="0">
              <a:solidFill>
                <a:srgbClr val="4D5156"/>
              </a:solidFill>
            </a:endParaRPr>
          </a:p>
        </p:txBody>
      </p:sp>
      <p:pic>
        <p:nvPicPr>
          <p:cNvPr id="17" name="Picture 16" descr="A bar chart with blue squares&#10;&#10;Description automatically generated">
            <a:extLst>
              <a:ext uri="{FF2B5EF4-FFF2-40B4-BE49-F238E27FC236}">
                <a16:creationId xmlns:a16="http://schemas.microsoft.com/office/drawing/2014/main" id="{3B6736A3-1BA1-D47C-8C0D-B958BF78411F}"/>
              </a:ext>
            </a:extLst>
          </p:cNvPr>
          <p:cNvPicPr>
            <a:picLocks noChangeAspect="1"/>
          </p:cNvPicPr>
          <p:nvPr/>
        </p:nvPicPr>
        <p:blipFill>
          <a:blip r:embed="rId3"/>
          <a:stretch>
            <a:fillRect/>
          </a:stretch>
        </p:blipFill>
        <p:spPr>
          <a:xfrm>
            <a:off x="7652572" y="3446500"/>
            <a:ext cx="4511718" cy="3383789"/>
          </a:xfrm>
          <a:prstGeom prst="rect">
            <a:avLst/>
          </a:prstGeom>
        </p:spPr>
      </p:pic>
    </p:spTree>
    <p:extLst>
      <p:ext uri="{BB962C8B-B14F-4D97-AF65-F5344CB8AC3E}">
        <p14:creationId xmlns:p14="http://schemas.microsoft.com/office/powerpoint/2010/main" val="1718568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3793136-BC27-4182-1267-1DB66A3357B6}"/>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Descriptive statistics, univariate analysis</a:t>
            </a:r>
          </a:p>
        </p:txBody>
      </p:sp>
      <p:sp>
        <p:nvSpPr>
          <p:cNvPr id="2" name="TextBox 1">
            <a:extLst>
              <a:ext uri="{FF2B5EF4-FFF2-40B4-BE49-F238E27FC236}">
                <a16:creationId xmlns:a16="http://schemas.microsoft.com/office/drawing/2014/main" id="{4A3E0ECF-845C-40E0-5921-C2149E23D3D6}"/>
              </a:ext>
            </a:extLst>
          </p:cNvPr>
          <p:cNvSpPr txBox="1"/>
          <p:nvPr/>
        </p:nvSpPr>
        <p:spPr>
          <a:xfrm>
            <a:off x="10130589" y="942110"/>
            <a:ext cx="1913021" cy="461665"/>
          </a:xfrm>
          <a:prstGeom prst="rect">
            <a:avLst/>
          </a:prstGeom>
          <a:solidFill>
            <a:schemeClr val="accent2">
              <a:lumMod val="40000"/>
              <a:lumOff val="60000"/>
            </a:schemeClr>
          </a:solidFill>
        </p:spPr>
        <p:txBody>
          <a:bodyPr wrap="square" rtlCol="0">
            <a:spAutoFit/>
          </a:bodyPr>
          <a:lstStyle/>
          <a:p>
            <a:pPr algn="r"/>
            <a:r>
              <a:rPr lang="en-US" sz="2400" b="1" dirty="0"/>
              <a:t>Discrete data</a:t>
            </a:r>
          </a:p>
        </p:txBody>
      </p:sp>
      <p:graphicFrame>
        <p:nvGraphicFramePr>
          <p:cNvPr id="3" name="Table 2">
            <a:extLst>
              <a:ext uri="{FF2B5EF4-FFF2-40B4-BE49-F238E27FC236}">
                <a16:creationId xmlns:a16="http://schemas.microsoft.com/office/drawing/2014/main" id="{2984A6DD-FE57-4B26-8485-FB34AEAFE9AC}"/>
              </a:ext>
            </a:extLst>
          </p:cNvPr>
          <p:cNvGraphicFramePr>
            <a:graphicFrameLocks noGrp="1"/>
          </p:cNvGraphicFramePr>
          <p:nvPr>
            <p:extLst>
              <p:ext uri="{D42A27DB-BD31-4B8C-83A1-F6EECF244321}">
                <p14:modId xmlns:p14="http://schemas.microsoft.com/office/powerpoint/2010/main" val="1133274251"/>
              </p:ext>
            </p:extLst>
          </p:nvPr>
        </p:nvGraphicFramePr>
        <p:xfrm>
          <a:off x="323516" y="1355515"/>
          <a:ext cx="4511718" cy="3657600"/>
        </p:xfrm>
        <a:graphic>
          <a:graphicData uri="http://schemas.openxmlformats.org/drawingml/2006/table">
            <a:tbl>
              <a:tblPr firstRow="1" bandRow="1">
                <a:tableStyleId>{073A0DAA-6AF3-43AB-8588-CEC1D06C72B9}</a:tableStyleId>
              </a:tblPr>
              <a:tblGrid>
                <a:gridCol w="2516666">
                  <a:extLst>
                    <a:ext uri="{9D8B030D-6E8A-4147-A177-3AD203B41FA5}">
                      <a16:colId xmlns:a16="http://schemas.microsoft.com/office/drawing/2014/main" val="1293280914"/>
                    </a:ext>
                  </a:extLst>
                </a:gridCol>
                <a:gridCol w="914400">
                  <a:extLst>
                    <a:ext uri="{9D8B030D-6E8A-4147-A177-3AD203B41FA5}">
                      <a16:colId xmlns:a16="http://schemas.microsoft.com/office/drawing/2014/main" val="1822612096"/>
                    </a:ext>
                  </a:extLst>
                </a:gridCol>
                <a:gridCol w="1080652">
                  <a:extLst>
                    <a:ext uri="{9D8B030D-6E8A-4147-A177-3AD203B41FA5}">
                      <a16:colId xmlns:a16="http://schemas.microsoft.com/office/drawing/2014/main" val="2518274439"/>
                    </a:ext>
                  </a:extLst>
                </a:gridCol>
              </a:tblGrid>
              <a:tr h="450644">
                <a:tc>
                  <a:txBody>
                    <a:bodyPr/>
                    <a:lstStyle/>
                    <a:p>
                      <a:r>
                        <a:rPr lang="en-US" sz="2400" dirty="0">
                          <a:solidFill>
                            <a:sysClr val="windowText" lastClr="000000"/>
                          </a:solidFill>
                        </a:rPr>
                        <a:t>N. of metastases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a:solidFill>
                            <a:sysClr val="windowText" lastClr="000000"/>
                          </a:solidFill>
                        </a:rPr>
                        <a:t>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a:solidFill>
                            <a:sysClr val="windowText" lastClr="000000"/>
                          </a:solidFill>
                        </a:rPr>
                        <a: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3378188"/>
                  </a:ext>
                </a:extLst>
              </a:tr>
              <a:tr h="450644">
                <a:tc>
                  <a:txBody>
                    <a:bodyPr/>
                    <a:lstStyle/>
                    <a:p>
                      <a:r>
                        <a:rPr lang="en-US" sz="2400" dirty="0"/>
                        <a:t>0</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r>
                        <a:rPr lang="en-US" sz="2400" dirty="0"/>
                        <a:t>20</a:t>
                      </a:r>
                    </a:p>
                  </a:txBody>
                  <a:tcPr>
                    <a:lnT w="12700" cap="flat" cmpd="sng" algn="ctr">
                      <a:solidFill>
                        <a:schemeClr val="tx1"/>
                      </a:solidFill>
                      <a:prstDash val="solid"/>
                      <a:round/>
                      <a:headEnd type="none" w="med" len="med"/>
                      <a:tailEnd type="none" w="med" len="med"/>
                    </a:lnT>
                    <a:noFill/>
                  </a:tcPr>
                </a:tc>
                <a:tc>
                  <a:txBody>
                    <a:bodyPr/>
                    <a:lstStyle/>
                    <a:p>
                      <a:r>
                        <a:rPr lang="en-US" sz="2400" dirty="0"/>
                        <a:t>16.3</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719071018"/>
                  </a:ext>
                </a:extLst>
              </a:tr>
              <a:tr h="450644">
                <a:tc>
                  <a:txBody>
                    <a:bodyPr/>
                    <a:lstStyle/>
                    <a:p>
                      <a:r>
                        <a:rPr lang="en-US" sz="2400" dirty="0"/>
                        <a:t>1</a:t>
                      </a:r>
                    </a:p>
                  </a:txBody>
                  <a:tcPr>
                    <a:lnL w="12700" cap="flat" cmpd="sng" algn="ctr">
                      <a:solidFill>
                        <a:schemeClr val="tx1"/>
                      </a:solidFill>
                      <a:prstDash val="solid"/>
                      <a:round/>
                      <a:headEnd type="none" w="med" len="med"/>
                      <a:tailEnd type="none" w="med" len="med"/>
                    </a:lnL>
                    <a:noFill/>
                  </a:tcPr>
                </a:tc>
                <a:tc>
                  <a:txBody>
                    <a:bodyPr/>
                    <a:lstStyle/>
                    <a:p>
                      <a:r>
                        <a:rPr lang="en-US" sz="2400" dirty="0"/>
                        <a:t>45</a:t>
                      </a:r>
                    </a:p>
                  </a:txBody>
                  <a:tcPr>
                    <a:noFill/>
                  </a:tcPr>
                </a:tc>
                <a:tc>
                  <a:txBody>
                    <a:bodyPr/>
                    <a:lstStyle/>
                    <a:p>
                      <a:r>
                        <a:rPr lang="en-US" sz="2400" dirty="0"/>
                        <a:t>36.6</a:t>
                      </a:r>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2056243135"/>
                  </a:ext>
                </a:extLst>
              </a:tr>
              <a:tr h="450644">
                <a:tc>
                  <a:txBody>
                    <a:bodyPr/>
                    <a:lstStyle/>
                    <a:p>
                      <a:r>
                        <a:rPr lang="en-US" sz="2400" dirty="0"/>
                        <a:t>2</a:t>
                      </a:r>
                    </a:p>
                  </a:txBody>
                  <a:tcPr>
                    <a:lnL w="12700" cap="flat" cmpd="sng" algn="ctr">
                      <a:solidFill>
                        <a:schemeClr val="tx1"/>
                      </a:solidFill>
                      <a:prstDash val="solid"/>
                      <a:round/>
                      <a:headEnd type="none" w="med" len="med"/>
                      <a:tailEnd type="none" w="med" len="med"/>
                    </a:lnL>
                    <a:noFill/>
                  </a:tcPr>
                </a:tc>
                <a:tc>
                  <a:txBody>
                    <a:bodyPr/>
                    <a:lstStyle/>
                    <a:p>
                      <a:r>
                        <a:rPr lang="en-US" sz="2400" dirty="0"/>
                        <a:t>30</a:t>
                      </a:r>
                    </a:p>
                  </a:txBody>
                  <a:tcPr>
                    <a:noFill/>
                  </a:tcPr>
                </a:tc>
                <a:tc>
                  <a:txBody>
                    <a:bodyPr/>
                    <a:lstStyle/>
                    <a:p>
                      <a:r>
                        <a:rPr lang="en-US" sz="2400" dirty="0"/>
                        <a:t>24.4</a:t>
                      </a:r>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691507401"/>
                  </a:ext>
                </a:extLst>
              </a:tr>
              <a:tr h="450644">
                <a:tc>
                  <a:txBody>
                    <a:bodyPr/>
                    <a:lstStyle/>
                    <a:p>
                      <a:r>
                        <a:rPr lang="en-US" sz="2400" dirty="0"/>
                        <a:t>3</a:t>
                      </a:r>
                    </a:p>
                  </a:txBody>
                  <a:tcPr>
                    <a:lnL w="12700" cap="flat" cmpd="sng" algn="ctr">
                      <a:solidFill>
                        <a:schemeClr val="tx1"/>
                      </a:solidFill>
                      <a:prstDash val="solid"/>
                      <a:round/>
                      <a:headEnd type="none" w="med" len="med"/>
                      <a:tailEnd type="none" w="med" len="med"/>
                    </a:lnL>
                    <a:noFill/>
                  </a:tcPr>
                </a:tc>
                <a:tc>
                  <a:txBody>
                    <a:bodyPr/>
                    <a:lstStyle/>
                    <a:p>
                      <a:r>
                        <a:rPr lang="en-US" sz="2400" dirty="0"/>
                        <a:t>12</a:t>
                      </a:r>
                    </a:p>
                  </a:txBody>
                  <a:tcPr>
                    <a:noFill/>
                  </a:tcPr>
                </a:tc>
                <a:tc>
                  <a:txBody>
                    <a:bodyPr/>
                    <a:lstStyle/>
                    <a:p>
                      <a:r>
                        <a:rPr lang="en-US" sz="2400" dirty="0"/>
                        <a:t>9.8</a:t>
                      </a:r>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2090352095"/>
                  </a:ext>
                </a:extLst>
              </a:tr>
              <a:tr h="450644">
                <a:tc>
                  <a:txBody>
                    <a:bodyPr/>
                    <a:lstStyle/>
                    <a:p>
                      <a:r>
                        <a:rPr lang="en-US" sz="2400" dirty="0"/>
                        <a:t>4</a:t>
                      </a:r>
                    </a:p>
                  </a:txBody>
                  <a:tcPr>
                    <a:lnL w="12700" cap="flat" cmpd="sng" algn="ctr">
                      <a:solidFill>
                        <a:schemeClr val="tx1"/>
                      </a:solidFill>
                      <a:prstDash val="solid"/>
                      <a:round/>
                      <a:headEnd type="none" w="med" len="med"/>
                      <a:tailEnd type="none" w="med" len="med"/>
                    </a:lnL>
                    <a:noFill/>
                  </a:tcPr>
                </a:tc>
                <a:tc>
                  <a:txBody>
                    <a:bodyPr/>
                    <a:lstStyle/>
                    <a:p>
                      <a:r>
                        <a:rPr lang="en-US" sz="2400" dirty="0"/>
                        <a:t>10</a:t>
                      </a:r>
                    </a:p>
                  </a:txBody>
                  <a:tcPr>
                    <a:noFill/>
                  </a:tcPr>
                </a:tc>
                <a:tc>
                  <a:txBody>
                    <a:bodyPr/>
                    <a:lstStyle/>
                    <a:p>
                      <a:r>
                        <a:rPr lang="en-US" sz="2400" dirty="0"/>
                        <a:t>8.1</a:t>
                      </a:r>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4165326171"/>
                  </a:ext>
                </a:extLst>
              </a:tr>
              <a:tr h="450644">
                <a:tc>
                  <a:txBody>
                    <a:bodyPr/>
                    <a:lstStyle/>
                    <a:p>
                      <a:r>
                        <a:rPr lang="en-US" sz="2400" dirty="0"/>
                        <a:t>5</a:t>
                      </a:r>
                    </a:p>
                  </a:txBody>
                  <a:tcPr>
                    <a:lnL w="12700" cap="flat" cmpd="sng" algn="ctr">
                      <a:solidFill>
                        <a:schemeClr val="tx1"/>
                      </a:solidFill>
                      <a:prstDash val="solid"/>
                      <a:round/>
                      <a:headEnd type="none" w="med" len="med"/>
                      <a:tailEnd type="none" w="med" len="med"/>
                    </a:lnL>
                    <a:noFill/>
                  </a:tcPr>
                </a:tc>
                <a:tc>
                  <a:txBody>
                    <a:bodyPr/>
                    <a:lstStyle/>
                    <a:p>
                      <a:r>
                        <a:rPr lang="en-US" sz="2400" dirty="0"/>
                        <a:t>5</a:t>
                      </a:r>
                    </a:p>
                  </a:txBody>
                  <a:tcPr>
                    <a:noFill/>
                  </a:tcPr>
                </a:tc>
                <a:tc>
                  <a:txBody>
                    <a:bodyPr/>
                    <a:lstStyle/>
                    <a:p>
                      <a:r>
                        <a:rPr lang="en-US" sz="2400" dirty="0"/>
                        <a:t>4.1</a:t>
                      </a:r>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285453776"/>
                  </a:ext>
                </a:extLst>
              </a:tr>
              <a:tr h="450644">
                <a:tc>
                  <a:txBody>
                    <a:bodyPr/>
                    <a:lstStyle/>
                    <a:p>
                      <a:r>
                        <a:rPr lang="en-US" sz="2400" dirty="0"/>
                        <a:t>6</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r>
                        <a:rPr lang="en-US" sz="2400" dirty="0"/>
                        <a:t>1</a:t>
                      </a:r>
                    </a:p>
                  </a:txBody>
                  <a:tcPr>
                    <a:lnB w="12700" cap="flat" cmpd="sng" algn="ctr">
                      <a:solidFill>
                        <a:schemeClr val="tx1"/>
                      </a:solidFill>
                      <a:prstDash val="solid"/>
                      <a:round/>
                      <a:headEnd type="none" w="med" len="med"/>
                      <a:tailEnd type="none" w="med" len="med"/>
                    </a:lnB>
                    <a:noFill/>
                  </a:tcPr>
                </a:tc>
                <a:tc>
                  <a:txBody>
                    <a:bodyPr/>
                    <a:lstStyle/>
                    <a:p>
                      <a:r>
                        <a:rPr lang="en-US" sz="2400" dirty="0"/>
                        <a:t>0.8</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0330722"/>
                  </a:ext>
                </a:extLst>
              </a:tr>
            </a:tbl>
          </a:graphicData>
        </a:graphic>
      </p:graphicFrame>
      <p:sp>
        <p:nvSpPr>
          <p:cNvPr id="5" name="Right Arrow 4">
            <a:extLst>
              <a:ext uri="{FF2B5EF4-FFF2-40B4-BE49-F238E27FC236}">
                <a16:creationId xmlns:a16="http://schemas.microsoft.com/office/drawing/2014/main" id="{7F2B239C-4D38-C84C-9E53-3A0214075195}"/>
              </a:ext>
            </a:extLst>
          </p:cNvPr>
          <p:cNvSpPr/>
          <p:nvPr/>
        </p:nvSpPr>
        <p:spPr>
          <a:xfrm>
            <a:off x="5140036" y="1967345"/>
            <a:ext cx="1454728" cy="2216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266A44D-3B21-C743-CFC7-26DB2480DC6A}"/>
              </a:ext>
            </a:extLst>
          </p:cNvPr>
          <p:cNvSpPr txBox="1"/>
          <p:nvPr/>
        </p:nvSpPr>
        <p:spPr>
          <a:xfrm>
            <a:off x="6761024" y="1847442"/>
            <a:ext cx="5363885" cy="400110"/>
          </a:xfrm>
          <a:prstGeom prst="rect">
            <a:avLst/>
          </a:prstGeom>
          <a:noFill/>
        </p:spPr>
        <p:txBody>
          <a:bodyPr wrap="square">
            <a:spAutoFit/>
          </a:bodyPr>
          <a:lstStyle/>
          <a:p>
            <a:r>
              <a:rPr lang="en-GB" sz="2000" i="0" u="none" strike="noStrike" dirty="0">
                <a:solidFill>
                  <a:srgbClr val="4D5156"/>
                </a:solidFill>
                <a:effectLst/>
              </a:rPr>
              <a:t>1 metastasis is the mode.</a:t>
            </a:r>
          </a:p>
        </p:txBody>
      </p:sp>
      <p:sp>
        <p:nvSpPr>
          <p:cNvPr id="10" name="Right Arrow 9">
            <a:extLst>
              <a:ext uri="{FF2B5EF4-FFF2-40B4-BE49-F238E27FC236}">
                <a16:creationId xmlns:a16="http://schemas.microsoft.com/office/drawing/2014/main" id="{9DB9CAA2-23D3-8A66-C28E-C94A9CF36456}"/>
              </a:ext>
            </a:extLst>
          </p:cNvPr>
          <p:cNvSpPr/>
          <p:nvPr/>
        </p:nvSpPr>
        <p:spPr>
          <a:xfrm>
            <a:off x="5153887" y="2355274"/>
            <a:ext cx="1454728" cy="2216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5AF6722-9CC6-2EB8-3AEF-2E5AFCD013A2}"/>
              </a:ext>
            </a:extLst>
          </p:cNvPr>
          <p:cNvSpPr txBox="1"/>
          <p:nvPr/>
        </p:nvSpPr>
        <p:spPr>
          <a:xfrm>
            <a:off x="6774879" y="2263078"/>
            <a:ext cx="5363885" cy="400110"/>
          </a:xfrm>
          <a:prstGeom prst="rect">
            <a:avLst/>
          </a:prstGeom>
          <a:noFill/>
        </p:spPr>
        <p:txBody>
          <a:bodyPr wrap="square">
            <a:spAutoFit/>
          </a:bodyPr>
          <a:lstStyle/>
          <a:p>
            <a:r>
              <a:rPr lang="en-GB" sz="2000" dirty="0">
                <a:solidFill>
                  <a:srgbClr val="4D5156"/>
                </a:solidFill>
              </a:rPr>
              <a:t>1 </a:t>
            </a:r>
            <a:r>
              <a:rPr lang="en-GB" sz="2000" dirty="0" err="1">
                <a:solidFill>
                  <a:srgbClr val="4D5156"/>
                </a:solidFill>
              </a:rPr>
              <a:t>metastatis</a:t>
            </a:r>
            <a:r>
              <a:rPr lang="en-GB" sz="2000" dirty="0">
                <a:solidFill>
                  <a:srgbClr val="4D5156"/>
                </a:solidFill>
              </a:rPr>
              <a:t> is the median.</a:t>
            </a:r>
          </a:p>
        </p:txBody>
      </p:sp>
      <p:pic>
        <p:nvPicPr>
          <p:cNvPr id="7" name="Picture 6" descr="A graph with numbers and lines&#10;&#10;Description automatically generated">
            <a:extLst>
              <a:ext uri="{FF2B5EF4-FFF2-40B4-BE49-F238E27FC236}">
                <a16:creationId xmlns:a16="http://schemas.microsoft.com/office/drawing/2014/main" id="{898863BB-B60C-D616-D7CF-E65284040F37}"/>
              </a:ext>
            </a:extLst>
          </p:cNvPr>
          <p:cNvPicPr>
            <a:picLocks noChangeAspect="1"/>
          </p:cNvPicPr>
          <p:nvPr/>
        </p:nvPicPr>
        <p:blipFill>
          <a:blip r:embed="rId3"/>
          <a:stretch>
            <a:fillRect/>
          </a:stretch>
        </p:blipFill>
        <p:spPr>
          <a:xfrm>
            <a:off x="7523018" y="3345872"/>
            <a:ext cx="4620496" cy="3465372"/>
          </a:xfrm>
          <a:prstGeom prst="rect">
            <a:avLst/>
          </a:prstGeom>
        </p:spPr>
      </p:pic>
      <p:sp>
        <p:nvSpPr>
          <p:cNvPr id="8" name="Right Arrow 7">
            <a:extLst>
              <a:ext uri="{FF2B5EF4-FFF2-40B4-BE49-F238E27FC236}">
                <a16:creationId xmlns:a16="http://schemas.microsoft.com/office/drawing/2014/main" id="{5D14203E-3D97-85C4-2B42-D039A1D122FD}"/>
              </a:ext>
            </a:extLst>
          </p:cNvPr>
          <p:cNvSpPr/>
          <p:nvPr/>
        </p:nvSpPr>
        <p:spPr>
          <a:xfrm>
            <a:off x="5167737" y="2770914"/>
            <a:ext cx="1454728" cy="2216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0406996-78DA-D97A-8014-D6D71B66E3F5}"/>
              </a:ext>
            </a:extLst>
          </p:cNvPr>
          <p:cNvSpPr txBox="1"/>
          <p:nvPr/>
        </p:nvSpPr>
        <p:spPr>
          <a:xfrm>
            <a:off x="6788733" y="2692573"/>
            <a:ext cx="5363885" cy="400110"/>
          </a:xfrm>
          <a:prstGeom prst="rect">
            <a:avLst/>
          </a:prstGeom>
          <a:noFill/>
        </p:spPr>
        <p:txBody>
          <a:bodyPr wrap="square">
            <a:spAutoFit/>
          </a:bodyPr>
          <a:lstStyle/>
          <a:p>
            <a:r>
              <a:rPr lang="en-GB" sz="2000" dirty="0">
                <a:solidFill>
                  <a:srgbClr val="4D5156"/>
                </a:solidFill>
              </a:rPr>
              <a:t>1.7 is the mean number of metastases.</a:t>
            </a:r>
          </a:p>
        </p:txBody>
      </p:sp>
    </p:spTree>
    <p:extLst>
      <p:ext uri="{BB962C8B-B14F-4D97-AF65-F5344CB8AC3E}">
        <p14:creationId xmlns:p14="http://schemas.microsoft.com/office/powerpoint/2010/main" val="371685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3793136-BC27-4182-1267-1DB66A3357B6}"/>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Descriptive statistics, univariate analysis</a:t>
            </a:r>
          </a:p>
        </p:txBody>
      </p:sp>
      <p:sp>
        <p:nvSpPr>
          <p:cNvPr id="2" name="TextBox 1">
            <a:extLst>
              <a:ext uri="{FF2B5EF4-FFF2-40B4-BE49-F238E27FC236}">
                <a16:creationId xmlns:a16="http://schemas.microsoft.com/office/drawing/2014/main" id="{4A3E0ECF-845C-40E0-5921-C2149E23D3D6}"/>
              </a:ext>
            </a:extLst>
          </p:cNvPr>
          <p:cNvSpPr txBox="1"/>
          <p:nvPr/>
        </p:nvSpPr>
        <p:spPr>
          <a:xfrm>
            <a:off x="9490364" y="942110"/>
            <a:ext cx="2553247" cy="461665"/>
          </a:xfrm>
          <a:prstGeom prst="rect">
            <a:avLst/>
          </a:prstGeom>
          <a:solidFill>
            <a:schemeClr val="accent2"/>
          </a:solidFill>
        </p:spPr>
        <p:txBody>
          <a:bodyPr wrap="square" rtlCol="0">
            <a:spAutoFit/>
          </a:bodyPr>
          <a:lstStyle/>
          <a:p>
            <a:pPr algn="r"/>
            <a:r>
              <a:rPr lang="en-US" sz="2400" b="1" dirty="0"/>
              <a:t>Continuous data</a:t>
            </a:r>
          </a:p>
        </p:txBody>
      </p:sp>
      <p:graphicFrame>
        <p:nvGraphicFramePr>
          <p:cNvPr id="3" name="Table 2">
            <a:extLst>
              <a:ext uri="{FF2B5EF4-FFF2-40B4-BE49-F238E27FC236}">
                <a16:creationId xmlns:a16="http://schemas.microsoft.com/office/drawing/2014/main" id="{2984A6DD-FE57-4B26-8485-FB34AEAFE9AC}"/>
              </a:ext>
            </a:extLst>
          </p:cNvPr>
          <p:cNvGraphicFramePr>
            <a:graphicFrameLocks noGrp="1"/>
          </p:cNvGraphicFramePr>
          <p:nvPr>
            <p:extLst>
              <p:ext uri="{D42A27DB-BD31-4B8C-83A1-F6EECF244321}">
                <p14:modId xmlns:p14="http://schemas.microsoft.com/office/powerpoint/2010/main" val="1211878901"/>
              </p:ext>
            </p:extLst>
          </p:nvPr>
        </p:nvGraphicFramePr>
        <p:xfrm>
          <a:off x="323516" y="1355515"/>
          <a:ext cx="4511718" cy="3200400"/>
        </p:xfrm>
        <a:graphic>
          <a:graphicData uri="http://schemas.openxmlformats.org/drawingml/2006/table">
            <a:tbl>
              <a:tblPr firstRow="1" bandRow="1">
                <a:tableStyleId>{073A0DAA-6AF3-43AB-8588-CEC1D06C72B9}</a:tableStyleId>
              </a:tblPr>
              <a:tblGrid>
                <a:gridCol w="2017902">
                  <a:extLst>
                    <a:ext uri="{9D8B030D-6E8A-4147-A177-3AD203B41FA5}">
                      <a16:colId xmlns:a16="http://schemas.microsoft.com/office/drawing/2014/main" val="1293280914"/>
                    </a:ext>
                  </a:extLst>
                </a:gridCol>
                <a:gridCol w="1373379">
                  <a:extLst>
                    <a:ext uri="{9D8B030D-6E8A-4147-A177-3AD203B41FA5}">
                      <a16:colId xmlns:a16="http://schemas.microsoft.com/office/drawing/2014/main" val="1822612096"/>
                    </a:ext>
                  </a:extLst>
                </a:gridCol>
                <a:gridCol w="1120437">
                  <a:extLst>
                    <a:ext uri="{9D8B030D-6E8A-4147-A177-3AD203B41FA5}">
                      <a16:colId xmlns:a16="http://schemas.microsoft.com/office/drawing/2014/main" val="2518274439"/>
                    </a:ext>
                  </a:extLst>
                </a:gridCol>
              </a:tblGrid>
              <a:tr h="450644">
                <a:tc>
                  <a:txBody>
                    <a:bodyPr/>
                    <a:lstStyle/>
                    <a:p>
                      <a:r>
                        <a:rPr lang="en-US" sz="2400" dirty="0">
                          <a:solidFill>
                            <a:sysClr val="windowText" lastClr="000000"/>
                          </a:solidFill>
                        </a:rPr>
                        <a:t>Weight (kg)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a:solidFill>
                            <a:sysClr val="windowText" lastClr="000000"/>
                          </a:solidFill>
                        </a:rPr>
                        <a:t>N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a:solidFill>
                            <a:sysClr val="windowText" lastClr="000000"/>
                          </a:solidFill>
                        </a:rPr>
                        <a:t>N/10kg</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3378188"/>
                  </a:ext>
                </a:extLst>
              </a:tr>
              <a:tr h="450644">
                <a:tc>
                  <a:txBody>
                    <a:bodyPr/>
                    <a:lstStyle/>
                    <a:p>
                      <a:r>
                        <a:rPr lang="en-US" sz="2400" dirty="0"/>
                        <a:t>0 -| 50</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r>
                        <a:rPr lang="en-US" sz="2400" dirty="0"/>
                        <a:t>10 (5.7)</a:t>
                      </a:r>
                    </a:p>
                  </a:txBody>
                  <a:tcPr>
                    <a:lnT w="12700" cap="flat" cmpd="sng" algn="ctr">
                      <a:solidFill>
                        <a:schemeClr val="tx1"/>
                      </a:solidFill>
                      <a:prstDash val="solid"/>
                      <a:round/>
                      <a:headEnd type="none" w="med" len="med"/>
                      <a:tailEnd type="none" w="med" len="med"/>
                    </a:lnT>
                    <a:noFill/>
                  </a:tcPr>
                </a:tc>
                <a:tc>
                  <a:txBody>
                    <a:bodyPr/>
                    <a:lstStyle/>
                    <a:p>
                      <a:r>
                        <a:rPr lang="en-US" sz="2400" dirty="0"/>
                        <a:t>2</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719071018"/>
                  </a:ext>
                </a:extLst>
              </a:tr>
              <a:tr h="450644">
                <a:tc>
                  <a:txBody>
                    <a:bodyPr/>
                    <a:lstStyle/>
                    <a:p>
                      <a:r>
                        <a:rPr lang="en-US" sz="2400" dirty="0"/>
                        <a:t>50 -| 60</a:t>
                      </a:r>
                    </a:p>
                  </a:txBody>
                  <a:tcPr>
                    <a:lnL w="12700" cap="flat" cmpd="sng" algn="ctr">
                      <a:solidFill>
                        <a:schemeClr val="tx1"/>
                      </a:solidFill>
                      <a:prstDash val="solid"/>
                      <a:round/>
                      <a:headEnd type="none" w="med" len="med"/>
                      <a:tailEnd type="none" w="med" len="med"/>
                    </a:lnL>
                    <a:noFill/>
                  </a:tcPr>
                </a:tc>
                <a:tc>
                  <a:txBody>
                    <a:bodyPr/>
                    <a:lstStyle/>
                    <a:p>
                      <a:r>
                        <a:rPr lang="en-US" sz="2400" dirty="0"/>
                        <a:t>10 (5.7)</a:t>
                      </a:r>
                    </a:p>
                  </a:txBody>
                  <a:tcPr>
                    <a:noFill/>
                  </a:tcPr>
                </a:tc>
                <a:tc>
                  <a:txBody>
                    <a:bodyPr/>
                    <a:lstStyle/>
                    <a:p>
                      <a:r>
                        <a:rPr lang="en-US" sz="2400" dirty="0"/>
                        <a:t>10</a:t>
                      </a:r>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2056243135"/>
                  </a:ext>
                </a:extLst>
              </a:tr>
              <a:tr h="450644">
                <a:tc>
                  <a:txBody>
                    <a:bodyPr/>
                    <a:lstStyle/>
                    <a:p>
                      <a:r>
                        <a:rPr lang="en-US" sz="2400" dirty="0"/>
                        <a:t>60 -| 70</a:t>
                      </a:r>
                    </a:p>
                  </a:txBody>
                  <a:tcPr>
                    <a:lnL w="12700" cap="flat" cmpd="sng" algn="ctr">
                      <a:solidFill>
                        <a:schemeClr val="tx1"/>
                      </a:solidFill>
                      <a:prstDash val="solid"/>
                      <a:round/>
                      <a:headEnd type="none" w="med" len="med"/>
                      <a:tailEnd type="none" w="med" len="med"/>
                    </a:lnL>
                    <a:noFill/>
                  </a:tcPr>
                </a:tc>
                <a:tc>
                  <a:txBody>
                    <a:bodyPr/>
                    <a:lstStyle/>
                    <a:p>
                      <a:r>
                        <a:rPr lang="en-US" sz="2400" dirty="0"/>
                        <a:t>23 (13.1)</a:t>
                      </a:r>
                    </a:p>
                  </a:txBody>
                  <a:tcPr>
                    <a:noFill/>
                  </a:tcPr>
                </a:tc>
                <a:tc>
                  <a:txBody>
                    <a:bodyPr/>
                    <a:lstStyle/>
                    <a:p>
                      <a:r>
                        <a:rPr lang="en-US" sz="2400" dirty="0"/>
                        <a:t>23</a:t>
                      </a:r>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691507401"/>
                  </a:ext>
                </a:extLst>
              </a:tr>
              <a:tr h="450644">
                <a:tc>
                  <a:txBody>
                    <a:bodyPr/>
                    <a:lstStyle/>
                    <a:p>
                      <a:r>
                        <a:rPr lang="en-US" sz="2400" dirty="0"/>
                        <a:t>70 -| 80</a:t>
                      </a:r>
                    </a:p>
                  </a:txBody>
                  <a:tcPr>
                    <a:lnL w="12700" cap="flat" cmpd="sng" algn="ctr">
                      <a:solidFill>
                        <a:schemeClr val="tx1"/>
                      </a:solidFill>
                      <a:prstDash val="solid"/>
                      <a:round/>
                      <a:headEnd type="none" w="med" len="med"/>
                      <a:tailEnd type="none" w="med" len="med"/>
                    </a:lnL>
                    <a:noFill/>
                  </a:tcPr>
                </a:tc>
                <a:tc>
                  <a:txBody>
                    <a:bodyPr/>
                    <a:lstStyle/>
                    <a:p>
                      <a:r>
                        <a:rPr lang="en-US" sz="2400" dirty="0"/>
                        <a:t>45 (25.7)</a:t>
                      </a:r>
                    </a:p>
                  </a:txBody>
                  <a:tcPr>
                    <a:noFill/>
                  </a:tcPr>
                </a:tc>
                <a:tc>
                  <a:txBody>
                    <a:bodyPr/>
                    <a:lstStyle/>
                    <a:p>
                      <a:r>
                        <a:rPr lang="en-US" sz="2400" dirty="0"/>
                        <a:t>45</a:t>
                      </a:r>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2090352095"/>
                  </a:ext>
                </a:extLst>
              </a:tr>
              <a:tr h="450644">
                <a:tc>
                  <a:txBody>
                    <a:bodyPr/>
                    <a:lstStyle/>
                    <a:p>
                      <a:r>
                        <a:rPr lang="en-US" sz="2400" dirty="0"/>
                        <a:t>80 -| 90</a:t>
                      </a:r>
                    </a:p>
                  </a:txBody>
                  <a:tcPr>
                    <a:lnL w="12700" cap="flat" cmpd="sng" algn="ctr">
                      <a:solidFill>
                        <a:schemeClr val="tx1"/>
                      </a:solidFill>
                      <a:prstDash val="solid"/>
                      <a:round/>
                      <a:headEnd type="none" w="med" len="med"/>
                      <a:tailEnd type="none" w="med" len="med"/>
                    </a:lnL>
                    <a:noFill/>
                  </a:tcPr>
                </a:tc>
                <a:tc>
                  <a:txBody>
                    <a:bodyPr/>
                    <a:lstStyle/>
                    <a:p>
                      <a:r>
                        <a:rPr lang="en-US" sz="2400" dirty="0"/>
                        <a:t>40 (22.9)</a:t>
                      </a:r>
                    </a:p>
                  </a:txBody>
                  <a:tcPr>
                    <a:noFill/>
                  </a:tcPr>
                </a:tc>
                <a:tc>
                  <a:txBody>
                    <a:bodyPr/>
                    <a:lstStyle/>
                    <a:p>
                      <a:r>
                        <a:rPr lang="en-US" sz="2400" dirty="0"/>
                        <a:t>40</a:t>
                      </a:r>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971776572"/>
                  </a:ext>
                </a:extLst>
              </a:tr>
              <a:tr h="450644">
                <a:tc>
                  <a:txBody>
                    <a:bodyPr/>
                    <a:lstStyle/>
                    <a:p>
                      <a:r>
                        <a:rPr lang="en-US" sz="2400" dirty="0"/>
                        <a:t>90 -| 130</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r>
                        <a:rPr lang="en-US" sz="2400" dirty="0"/>
                        <a:t>47 (26.9)</a:t>
                      </a:r>
                    </a:p>
                  </a:txBody>
                  <a:tcPr>
                    <a:lnB w="12700" cap="flat" cmpd="sng" algn="ctr">
                      <a:solidFill>
                        <a:schemeClr val="tx1"/>
                      </a:solidFill>
                      <a:prstDash val="solid"/>
                      <a:round/>
                      <a:headEnd type="none" w="med" len="med"/>
                      <a:tailEnd type="none" w="med" len="med"/>
                    </a:lnB>
                    <a:noFill/>
                  </a:tcPr>
                </a:tc>
                <a:tc>
                  <a:txBody>
                    <a:bodyPr/>
                    <a:lstStyle/>
                    <a:p>
                      <a:r>
                        <a:rPr lang="en-US" sz="2400" dirty="0"/>
                        <a:t>11.8</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4839485"/>
                  </a:ext>
                </a:extLst>
              </a:tr>
            </a:tbl>
          </a:graphicData>
        </a:graphic>
      </p:graphicFrame>
      <p:sp>
        <p:nvSpPr>
          <p:cNvPr id="5" name="Right Arrow 4">
            <a:extLst>
              <a:ext uri="{FF2B5EF4-FFF2-40B4-BE49-F238E27FC236}">
                <a16:creationId xmlns:a16="http://schemas.microsoft.com/office/drawing/2014/main" id="{7F2B239C-4D38-C84C-9E53-3A0214075195}"/>
              </a:ext>
            </a:extLst>
          </p:cNvPr>
          <p:cNvSpPr/>
          <p:nvPr/>
        </p:nvSpPr>
        <p:spPr>
          <a:xfrm>
            <a:off x="5140036" y="1967345"/>
            <a:ext cx="1454728" cy="2216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266A44D-3B21-C743-CFC7-26DB2480DC6A}"/>
              </a:ext>
            </a:extLst>
          </p:cNvPr>
          <p:cNvSpPr txBox="1"/>
          <p:nvPr/>
        </p:nvSpPr>
        <p:spPr>
          <a:xfrm>
            <a:off x="6774879" y="1847442"/>
            <a:ext cx="5363885" cy="400110"/>
          </a:xfrm>
          <a:prstGeom prst="rect">
            <a:avLst/>
          </a:prstGeom>
          <a:noFill/>
        </p:spPr>
        <p:txBody>
          <a:bodyPr wrap="square">
            <a:spAutoFit/>
          </a:bodyPr>
          <a:lstStyle/>
          <a:p>
            <a:r>
              <a:rPr lang="en-GB" sz="2000" dirty="0">
                <a:solidFill>
                  <a:srgbClr val="4D5156"/>
                </a:solidFill>
              </a:rPr>
              <a:t>70 -| 80 is </a:t>
            </a:r>
            <a:r>
              <a:rPr lang="en-GB" sz="2000" i="0" u="none" strike="noStrike" dirty="0">
                <a:solidFill>
                  <a:srgbClr val="4D5156"/>
                </a:solidFill>
                <a:effectLst/>
              </a:rPr>
              <a:t>the modal interval.</a:t>
            </a:r>
          </a:p>
        </p:txBody>
      </p:sp>
      <p:sp>
        <p:nvSpPr>
          <p:cNvPr id="10" name="Right Arrow 9">
            <a:extLst>
              <a:ext uri="{FF2B5EF4-FFF2-40B4-BE49-F238E27FC236}">
                <a16:creationId xmlns:a16="http://schemas.microsoft.com/office/drawing/2014/main" id="{9DB9CAA2-23D3-8A66-C28E-C94A9CF36456}"/>
              </a:ext>
            </a:extLst>
          </p:cNvPr>
          <p:cNvSpPr/>
          <p:nvPr/>
        </p:nvSpPr>
        <p:spPr>
          <a:xfrm>
            <a:off x="5167742" y="2355274"/>
            <a:ext cx="1454728" cy="2216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5AF6722-9CC6-2EB8-3AEF-2E5AFCD013A2}"/>
              </a:ext>
            </a:extLst>
          </p:cNvPr>
          <p:cNvSpPr txBox="1"/>
          <p:nvPr/>
        </p:nvSpPr>
        <p:spPr>
          <a:xfrm>
            <a:off x="6774879" y="2263078"/>
            <a:ext cx="5363885" cy="400110"/>
          </a:xfrm>
          <a:prstGeom prst="rect">
            <a:avLst/>
          </a:prstGeom>
          <a:noFill/>
        </p:spPr>
        <p:txBody>
          <a:bodyPr wrap="square">
            <a:spAutoFit/>
          </a:bodyPr>
          <a:lstStyle/>
          <a:p>
            <a:r>
              <a:rPr lang="en-GB" sz="2000" dirty="0">
                <a:solidFill>
                  <a:srgbClr val="4D5156"/>
                </a:solidFill>
              </a:rPr>
              <a:t>70 -| 80 is the median interval.</a:t>
            </a:r>
          </a:p>
        </p:txBody>
      </p:sp>
      <p:pic>
        <p:nvPicPr>
          <p:cNvPr id="7" name="Picture 6" descr="A graph of a person with histogram&#10;&#10;Description automatically generated">
            <a:extLst>
              <a:ext uri="{FF2B5EF4-FFF2-40B4-BE49-F238E27FC236}">
                <a16:creationId xmlns:a16="http://schemas.microsoft.com/office/drawing/2014/main" id="{CF71EA7F-052B-3EAF-2028-96332800D51F}"/>
              </a:ext>
            </a:extLst>
          </p:cNvPr>
          <p:cNvPicPr>
            <a:picLocks noChangeAspect="1"/>
          </p:cNvPicPr>
          <p:nvPr/>
        </p:nvPicPr>
        <p:blipFill>
          <a:blip r:embed="rId3"/>
          <a:stretch>
            <a:fillRect/>
          </a:stretch>
        </p:blipFill>
        <p:spPr>
          <a:xfrm>
            <a:off x="6899574" y="2882383"/>
            <a:ext cx="5268732" cy="3951549"/>
          </a:xfrm>
          <a:prstGeom prst="rect">
            <a:avLst/>
          </a:prstGeom>
        </p:spPr>
      </p:pic>
      <p:sp>
        <p:nvSpPr>
          <p:cNvPr id="8" name="Right Arrow 7">
            <a:extLst>
              <a:ext uri="{FF2B5EF4-FFF2-40B4-BE49-F238E27FC236}">
                <a16:creationId xmlns:a16="http://schemas.microsoft.com/office/drawing/2014/main" id="{F1B3B838-1D1D-9D9D-6B14-2462D75442BE}"/>
              </a:ext>
            </a:extLst>
          </p:cNvPr>
          <p:cNvSpPr/>
          <p:nvPr/>
        </p:nvSpPr>
        <p:spPr>
          <a:xfrm>
            <a:off x="5167737" y="2770914"/>
            <a:ext cx="1454728" cy="2216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2B6DE5E-0608-64DA-C20A-370CBED06A0A}"/>
              </a:ext>
            </a:extLst>
          </p:cNvPr>
          <p:cNvSpPr txBox="1"/>
          <p:nvPr/>
        </p:nvSpPr>
        <p:spPr>
          <a:xfrm>
            <a:off x="6788733" y="2692573"/>
            <a:ext cx="5363885" cy="400110"/>
          </a:xfrm>
          <a:prstGeom prst="rect">
            <a:avLst/>
          </a:prstGeom>
          <a:noFill/>
        </p:spPr>
        <p:txBody>
          <a:bodyPr wrap="square">
            <a:spAutoFit/>
          </a:bodyPr>
          <a:lstStyle/>
          <a:p>
            <a:r>
              <a:rPr lang="en-GB" sz="2000" dirty="0">
                <a:solidFill>
                  <a:srgbClr val="4D5156"/>
                </a:solidFill>
              </a:rPr>
              <a:t>81.4 kg is the mean weight of patients.</a:t>
            </a:r>
          </a:p>
        </p:txBody>
      </p:sp>
    </p:spTree>
    <p:extLst>
      <p:ext uri="{BB962C8B-B14F-4D97-AF65-F5344CB8AC3E}">
        <p14:creationId xmlns:p14="http://schemas.microsoft.com/office/powerpoint/2010/main" val="3657106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3793136-BC27-4182-1267-1DB66A3357B6}"/>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Descriptive statistics, univariate analysis</a:t>
            </a:r>
          </a:p>
        </p:txBody>
      </p:sp>
      <p:sp>
        <p:nvSpPr>
          <p:cNvPr id="2" name="TextBox 1">
            <a:extLst>
              <a:ext uri="{FF2B5EF4-FFF2-40B4-BE49-F238E27FC236}">
                <a16:creationId xmlns:a16="http://schemas.microsoft.com/office/drawing/2014/main" id="{2CD02812-F95A-08FD-7EFC-8601D0EE7E5B}"/>
              </a:ext>
            </a:extLst>
          </p:cNvPr>
          <p:cNvSpPr txBox="1"/>
          <p:nvPr/>
        </p:nvSpPr>
        <p:spPr>
          <a:xfrm>
            <a:off x="9490364" y="942110"/>
            <a:ext cx="2553247" cy="461665"/>
          </a:xfrm>
          <a:prstGeom prst="rect">
            <a:avLst/>
          </a:prstGeom>
          <a:solidFill>
            <a:schemeClr val="accent2"/>
          </a:solidFill>
        </p:spPr>
        <p:txBody>
          <a:bodyPr wrap="square" rtlCol="0">
            <a:spAutoFit/>
          </a:bodyPr>
          <a:lstStyle/>
          <a:p>
            <a:pPr algn="r"/>
            <a:r>
              <a:rPr lang="en-US" sz="2400" b="1" dirty="0"/>
              <a:t>Quantitative data</a:t>
            </a:r>
          </a:p>
        </p:txBody>
      </p:sp>
      <p:sp>
        <p:nvSpPr>
          <p:cNvPr id="3" name="TextBox 2">
            <a:extLst>
              <a:ext uri="{FF2B5EF4-FFF2-40B4-BE49-F238E27FC236}">
                <a16:creationId xmlns:a16="http://schemas.microsoft.com/office/drawing/2014/main" id="{62AC46C8-6080-29BA-6313-918F4058294E}"/>
              </a:ext>
            </a:extLst>
          </p:cNvPr>
          <p:cNvSpPr txBox="1"/>
          <p:nvPr/>
        </p:nvSpPr>
        <p:spPr>
          <a:xfrm>
            <a:off x="176097" y="1690255"/>
            <a:ext cx="4049540" cy="584775"/>
          </a:xfrm>
          <a:prstGeom prst="rect">
            <a:avLst/>
          </a:prstGeom>
          <a:noFill/>
          <a:ln>
            <a:solidFill>
              <a:schemeClr val="accent1">
                <a:shade val="15000"/>
              </a:schemeClr>
            </a:solidFill>
          </a:ln>
        </p:spPr>
        <p:txBody>
          <a:bodyPr wrap="square" rtlCol="0">
            <a:spAutoFit/>
          </a:bodyPr>
          <a:lstStyle/>
          <a:p>
            <a:r>
              <a:rPr lang="en-US" sz="3200" dirty="0"/>
              <a:t>Properties of the mean</a:t>
            </a:r>
          </a:p>
        </p:txBody>
      </p:sp>
      <p:sp>
        <p:nvSpPr>
          <p:cNvPr id="4" name="TextBox 3">
            <a:extLst>
              <a:ext uri="{FF2B5EF4-FFF2-40B4-BE49-F238E27FC236}">
                <a16:creationId xmlns:a16="http://schemas.microsoft.com/office/drawing/2014/main" id="{2AB88DAB-D1E9-B2C8-286B-B161A2CE9865}"/>
              </a:ext>
            </a:extLst>
          </p:cNvPr>
          <p:cNvSpPr txBox="1"/>
          <p:nvPr/>
        </p:nvSpPr>
        <p:spPr>
          <a:xfrm>
            <a:off x="41565" y="2643335"/>
            <a:ext cx="5832764" cy="646331"/>
          </a:xfrm>
          <a:prstGeom prst="rect">
            <a:avLst/>
          </a:prstGeom>
          <a:noFill/>
        </p:spPr>
        <p:txBody>
          <a:bodyPr wrap="square" rtlCol="0">
            <a:spAutoFit/>
          </a:bodyPr>
          <a:lstStyle/>
          <a:p>
            <a:pPr marL="571500" indent="-571500">
              <a:buFont typeface="Courier New" panose="02070309020205020404" pitchFamily="49" charset="0"/>
              <a:buChar char="o"/>
            </a:pPr>
            <a:r>
              <a:rPr lang="en-US" sz="3600" dirty="0"/>
              <a:t>⅀</a:t>
            </a:r>
            <a:r>
              <a:rPr lang="en-US" sz="3600" baseline="-25000" dirty="0" err="1"/>
              <a:t>i</a:t>
            </a:r>
            <a:r>
              <a:rPr lang="en-US" sz="3600" baseline="-25000" dirty="0"/>
              <a:t> </a:t>
            </a:r>
            <a:r>
              <a:rPr lang="en-US" sz="3600" dirty="0"/>
              <a:t>(a</a:t>
            </a:r>
            <a:r>
              <a:rPr lang="en-US" sz="3600" baseline="-25000" dirty="0"/>
              <a:t>i</a:t>
            </a:r>
            <a:r>
              <a:rPr lang="en-US" sz="3600" dirty="0"/>
              <a:t> - 𝞵) = 0</a:t>
            </a:r>
          </a:p>
        </p:txBody>
      </p:sp>
      <p:sp>
        <p:nvSpPr>
          <p:cNvPr id="5" name="TextBox 4">
            <a:extLst>
              <a:ext uri="{FF2B5EF4-FFF2-40B4-BE49-F238E27FC236}">
                <a16:creationId xmlns:a16="http://schemas.microsoft.com/office/drawing/2014/main" id="{A431D769-18A1-41C0-77AA-47E74EACC998}"/>
              </a:ext>
            </a:extLst>
          </p:cNvPr>
          <p:cNvSpPr txBox="1"/>
          <p:nvPr/>
        </p:nvSpPr>
        <p:spPr>
          <a:xfrm>
            <a:off x="55419" y="3699537"/>
            <a:ext cx="6844144" cy="646331"/>
          </a:xfrm>
          <a:prstGeom prst="rect">
            <a:avLst/>
          </a:prstGeom>
          <a:noFill/>
        </p:spPr>
        <p:txBody>
          <a:bodyPr wrap="square" rtlCol="0">
            <a:spAutoFit/>
          </a:bodyPr>
          <a:lstStyle/>
          <a:p>
            <a:pPr marL="571500" indent="-571500">
              <a:buFont typeface="Courier New" panose="02070309020205020404" pitchFamily="49" charset="0"/>
              <a:buChar char="o"/>
            </a:pPr>
            <a:r>
              <a:rPr lang="en-US" sz="3600" dirty="0"/>
              <a:t>⅀</a:t>
            </a:r>
            <a:r>
              <a:rPr lang="en-US" sz="3600" baseline="-25000" dirty="0" err="1"/>
              <a:t>i</a:t>
            </a:r>
            <a:r>
              <a:rPr lang="en-US" sz="3600" baseline="-25000" dirty="0"/>
              <a:t> </a:t>
            </a:r>
            <a:r>
              <a:rPr lang="en-US" sz="3600" dirty="0"/>
              <a:t>(a</a:t>
            </a:r>
            <a:r>
              <a:rPr lang="en-US" sz="3600" baseline="-25000" dirty="0"/>
              <a:t>i</a:t>
            </a:r>
            <a:r>
              <a:rPr lang="en-US" sz="3600" dirty="0"/>
              <a:t> - 𝞵)</a:t>
            </a:r>
            <a:r>
              <a:rPr lang="en-US" sz="3600" baseline="30000" dirty="0"/>
              <a:t>2</a:t>
            </a:r>
            <a:r>
              <a:rPr lang="en-US" sz="3600" dirty="0"/>
              <a:t> &lt; ⅀</a:t>
            </a:r>
            <a:r>
              <a:rPr lang="en-US" sz="3600" baseline="-25000" dirty="0" err="1"/>
              <a:t>i</a:t>
            </a:r>
            <a:r>
              <a:rPr lang="en-US" sz="3600" baseline="-25000" dirty="0"/>
              <a:t> </a:t>
            </a:r>
            <a:r>
              <a:rPr lang="en-US" sz="3600" dirty="0"/>
              <a:t>(a</a:t>
            </a:r>
            <a:r>
              <a:rPr lang="en-US" sz="3600" baseline="-25000" dirty="0"/>
              <a:t>i</a:t>
            </a:r>
            <a:r>
              <a:rPr lang="en-US" sz="3600" dirty="0"/>
              <a:t> - x)</a:t>
            </a:r>
            <a:r>
              <a:rPr lang="en-US" sz="3600" baseline="30000" dirty="0"/>
              <a:t>2</a:t>
            </a:r>
            <a:r>
              <a:rPr lang="en-US" sz="3600" dirty="0"/>
              <a:t>, x ≠ 𝞵   </a:t>
            </a:r>
          </a:p>
        </p:txBody>
      </p:sp>
      <p:sp>
        <p:nvSpPr>
          <p:cNvPr id="8" name="TextBox 7">
            <a:extLst>
              <a:ext uri="{FF2B5EF4-FFF2-40B4-BE49-F238E27FC236}">
                <a16:creationId xmlns:a16="http://schemas.microsoft.com/office/drawing/2014/main" id="{04E30D9F-3A13-E191-613B-00DA1ABAA413}"/>
              </a:ext>
            </a:extLst>
          </p:cNvPr>
          <p:cNvSpPr txBox="1"/>
          <p:nvPr/>
        </p:nvSpPr>
        <p:spPr>
          <a:xfrm>
            <a:off x="55416" y="4794047"/>
            <a:ext cx="5832764" cy="646331"/>
          </a:xfrm>
          <a:prstGeom prst="rect">
            <a:avLst/>
          </a:prstGeom>
          <a:noFill/>
        </p:spPr>
        <p:txBody>
          <a:bodyPr wrap="square" rtlCol="0">
            <a:spAutoFit/>
          </a:bodyPr>
          <a:lstStyle/>
          <a:p>
            <a:pPr marL="571500" indent="-571500">
              <a:buFont typeface="Courier New" panose="02070309020205020404" pitchFamily="49" charset="0"/>
              <a:buChar char="o"/>
            </a:pPr>
            <a:r>
              <a:rPr lang="en-US" sz="3600" dirty="0"/>
              <a:t>Linearity</a:t>
            </a:r>
          </a:p>
        </p:txBody>
      </p:sp>
      <p:sp>
        <p:nvSpPr>
          <p:cNvPr id="9" name="TextBox 8">
            <a:extLst>
              <a:ext uri="{FF2B5EF4-FFF2-40B4-BE49-F238E27FC236}">
                <a16:creationId xmlns:a16="http://schemas.microsoft.com/office/drawing/2014/main" id="{8929C017-791F-BA5B-6746-6DE08B46E2FC}"/>
              </a:ext>
            </a:extLst>
          </p:cNvPr>
          <p:cNvSpPr txBox="1"/>
          <p:nvPr/>
        </p:nvSpPr>
        <p:spPr>
          <a:xfrm>
            <a:off x="83123" y="5808684"/>
            <a:ext cx="5832764" cy="646331"/>
          </a:xfrm>
          <a:prstGeom prst="rect">
            <a:avLst/>
          </a:prstGeom>
          <a:noFill/>
        </p:spPr>
        <p:txBody>
          <a:bodyPr wrap="square" rtlCol="0">
            <a:spAutoFit/>
          </a:bodyPr>
          <a:lstStyle/>
          <a:p>
            <a:pPr marL="571500" indent="-571500">
              <a:buFont typeface="Courier New" panose="02070309020205020404" pitchFamily="49" charset="0"/>
              <a:buChar char="o"/>
            </a:pPr>
            <a:r>
              <a:rPr lang="en-US" sz="3600" dirty="0"/>
              <a:t>Associative property</a:t>
            </a:r>
          </a:p>
        </p:txBody>
      </p:sp>
    </p:spTree>
    <p:extLst>
      <p:ext uri="{BB962C8B-B14F-4D97-AF65-F5344CB8AC3E}">
        <p14:creationId xmlns:p14="http://schemas.microsoft.com/office/powerpoint/2010/main" val="13269778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3793136-BC27-4182-1267-1DB66A3357B6}"/>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Descriptive statistics, univariate analysis</a:t>
            </a:r>
          </a:p>
        </p:txBody>
      </p:sp>
      <p:sp>
        <p:nvSpPr>
          <p:cNvPr id="2" name="TextBox 1">
            <a:extLst>
              <a:ext uri="{FF2B5EF4-FFF2-40B4-BE49-F238E27FC236}">
                <a16:creationId xmlns:a16="http://schemas.microsoft.com/office/drawing/2014/main" id="{2CD02812-F95A-08FD-7EFC-8601D0EE7E5B}"/>
              </a:ext>
            </a:extLst>
          </p:cNvPr>
          <p:cNvSpPr txBox="1"/>
          <p:nvPr/>
        </p:nvSpPr>
        <p:spPr>
          <a:xfrm>
            <a:off x="9490364" y="942110"/>
            <a:ext cx="2553247" cy="461665"/>
          </a:xfrm>
          <a:prstGeom prst="rect">
            <a:avLst/>
          </a:prstGeom>
          <a:solidFill>
            <a:schemeClr val="accent2"/>
          </a:solidFill>
        </p:spPr>
        <p:txBody>
          <a:bodyPr wrap="square" rtlCol="0">
            <a:spAutoFit/>
          </a:bodyPr>
          <a:lstStyle/>
          <a:p>
            <a:pPr algn="r"/>
            <a:r>
              <a:rPr lang="en-US" sz="2400" b="1" dirty="0"/>
              <a:t>Quantitative data</a:t>
            </a:r>
          </a:p>
        </p:txBody>
      </p:sp>
      <p:sp>
        <p:nvSpPr>
          <p:cNvPr id="3" name="TextBox 2">
            <a:extLst>
              <a:ext uri="{FF2B5EF4-FFF2-40B4-BE49-F238E27FC236}">
                <a16:creationId xmlns:a16="http://schemas.microsoft.com/office/drawing/2014/main" id="{62AC46C8-6080-29BA-6313-918F4058294E}"/>
              </a:ext>
            </a:extLst>
          </p:cNvPr>
          <p:cNvSpPr txBox="1"/>
          <p:nvPr/>
        </p:nvSpPr>
        <p:spPr>
          <a:xfrm>
            <a:off x="176097" y="1690255"/>
            <a:ext cx="4049540" cy="584775"/>
          </a:xfrm>
          <a:prstGeom prst="rect">
            <a:avLst/>
          </a:prstGeom>
          <a:noFill/>
          <a:ln>
            <a:solidFill>
              <a:schemeClr val="accent1">
                <a:shade val="15000"/>
              </a:schemeClr>
            </a:solidFill>
          </a:ln>
        </p:spPr>
        <p:txBody>
          <a:bodyPr wrap="square" rtlCol="0">
            <a:spAutoFit/>
          </a:bodyPr>
          <a:lstStyle/>
          <a:p>
            <a:r>
              <a:rPr lang="en-US" sz="3200" dirty="0"/>
              <a:t>Measures of variability</a:t>
            </a:r>
          </a:p>
        </p:txBody>
      </p:sp>
      <p:sp>
        <p:nvSpPr>
          <p:cNvPr id="4" name="TextBox 3">
            <a:extLst>
              <a:ext uri="{FF2B5EF4-FFF2-40B4-BE49-F238E27FC236}">
                <a16:creationId xmlns:a16="http://schemas.microsoft.com/office/drawing/2014/main" id="{2AB88DAB-D1E9-B2C8-286B-B161A2CE9865}"/>
              </a:ext>
            </a:extLst>
          </p:cNvPr>
          <p:cNvSpPr txBox="1"/>
          <p:nvPr/>
        </p:nvSpPr>
        <p:spPr>
          <a:xfrm>
            <a:off x="41565" y="2643335"/>
            <a:ext cx="11513126" cy="646331"/>
          </a:xfrm>
          <a:prstGeom prst="rect">
            <a:avLst/>
          </a:prstGeom>
          <a:noFill/>
        </p:spPr>
        <p:txBody>
          <a:bodyPr wrap="square" rtlCol="0">
            <a:spAutoFit/>
          </a:bodyPr>
          <a:lstStyle/>
          <a:p>
            <a:pPr marL="571500" indent="-571500">
              <a:buFont typeface="Courier New" panose="02070309020205020404" pitchFamily="49" charset="0"/>
              <a:buChar char="o"/>
            </a:pPr>
            <a:r>
              <a:rPr lang="en-US" sz="3600" dirty="0"/>
              <a:t>(⅀</a:t>
            </a:r>
            <a:r>
              <a:rPr lang="en-US" sz="3600" baseline="-25000" dirty="0" err="1"/>
              <a:t>i</a:t>
            </a:r>
            <a:r>
              <a:rPr lang="en-US" sz="3600" baseline="-25000" dirty="0"/>
              <a:t> </a:t>
            </a:r>
            <a:r>
              <a:rPr lang="en-US" sz="3600" dirty="0"/>
              <a:t>|a</a:t>
            </a:r>
            <a:r>
              <a:rPr lang="en-US" sz="3600" baseline="-25000" dirty="0"/>
              <a:t>i</a:t>
            </a:r>
            <a:r>
              <a:rPr lang="en-US" sz="3600" dirty="0"/>
              <a:t> - M|)/n, where M is a measure of central tendency</a:t>
            </a:r>
          </a:p>
        </p:txBody>
      </p:sp>
      <p:sp>
        <p:nvSpPr>
          <p:cNvPr id="5" name="TextBox 4">
            <a:extLst>
              <a:ext uri="{FF2B5EF4-FFF2-40B4-BE49-F238E27FC236}">
                <a16:creationId xmlns:a16="http://schemas.microsoft.com/office/drawing/2014/main" id="{A431D769-18A1-41C0-77AA-47E74EACC998}"/>
              </a:ext>
            </a:extLst>
          </p:cNvPr>
          <p:cNvSpPr txBox="1"/>
          <p:nvPr/>
        </p:nvSpPr>
        <p:spPr>
          <a:xfrm>
            <a:off x="55419" y="3795791"/>
            <a:ext cx="11988192" cy="1754326"/>
          </a:xfrm>
          <a:prstGeom prst="rect">
            <a:avLst/>
          </a:prstGeom>
          <a:noFill/>
        </p:spPr>
        <p:txBody>
          <a:bodyPr wrap="square" rtlCol="0">
            <a:spAutoFit/>
          </a:bodyPr>
          <a:lstStyle/>
          <a:p>
            <a:pPr marL="571500" indent="-571500">
              <a:buFont typeface="Courier New" panose="02070309020205020404" pitchFamily="49" charset="0"/>
              <a:buChar char="o"/>
            </a:pPr>
            <a:r>
              <a:rPr lang="en-US" sz="3600" dirty="0"/>
              <a:t>√[(⅀</a:t>
            </a:r>
            <a:r>
              <a:rPr lang="en-US" sz="3600" baseline="-25000" dirty="0" err="1"/>
              <a:t>i</a:t>
            </a:r>
            <a:r>
              <a:rPr lang="en-US" sz="3600" baseline="-25000" dirty="0"/>
              <a:t> </a:t>
            </a:r>
            <a:r>
              <a:rPr lang="en-US" sz="3600" dirty="0"/>
              <a:t>|a</a:t>
            </a:r>
            <a:r>
              <a:rPr lang="en-US" sz="3600" baseline="-25000" dirty="0"/>
              <a:t>i</a:t>
            </a:r>
            <a:r>
              <a:rPr lang="en-US" sz="3600" dirty="0"/>
              <a:t> - M|</a:t>
            </a:r>
            <a:r>
              <a:rPr lang="en-US" sz="3600" baseline="30000" dirty="0"/>
              <a:t>2</a:t>
            </a:r>
            <a:r>
              <a:rPr lang="en-US" sz="3600" dirty="0"/>
              <a:t>)/n], if M = 𝞵, it is called standard deviation (𝛔)</a:t>
            </a:r>
          </a:p>
          <a:p>
            <a:endParaRPr lang="en-US" sz="3600" dirty="0"/>
          </a:p>
          <a:p>
            <a:pPr marL="571500" indent="-571500">
              <a:buFont typeface="Courier New" panose="02070309020205020404" pitchFamily="49" charset="0"/>
              <a:buChar char="o"/>
            </a:pPr>
            <a:r>
              <a:rPr lang="en-US" sz="3600" dirty="0"/>
              <a:t>Interquartile range (IQR)    </a:t>
            </a:r>
          </a:p>
        </p:txBody>
      </p:sp>
    </p:spTree>
    <p:extLst>
      <p:ext uri="{BB962C8B-B14F-4D97-AF65-F5344CB8AC3E}">
        <p14:creationId xmlns:p14="http://schemas.microsoft.com/office/powerpoint/2010/main" val="37637640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3793136-BC27-4182-1267-1DB66A3357B6}"/>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Descriptive statistics, bivariate analysis</a:t>
            </a:r>
          </a:p>
        </p:txBody>
      </p:sp>
      <p:pic>
        <p:nvPicPr>
          <p:cNvPr id="1026" name="Picture 2" descr="IJMS | Free Full-Text | Intratumoral Administration of a Novel Cytotoxic  Formulation with Strong Tissue Dispersive Properties Regresses Tumor Growth  and Elicits Systemic Adaptive Immunity in In Vivo Models">
            <a:extLst>
              <a:ext uri="{FF2B5EF4-FFF2-40B4-BE49-F238E27FC236}">
                <a16:creationId xmlns:a16="http://schemas.microsoft.com/office/drawing/2014/main" id="{13E7FF9A-C8BA-DF5D-3050-0DA55A271A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613" y="1724396"/>
            <a:ext cx="5288134" cy="306532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aphicFrame>
        <p:nvGraphicFramePr>
          <p:cNvPr id="7" name="Table 6">
            <a:extLst>
              <a:ext uri="{FF2B5EF4-FFF2-40B4-BE49-F238E27FC236}">
                <a16:creationId xmlns:a16="http://schemas.microsoft.com/office/drawing/2014/main" id="{2B81BAE8-87F9-891C-819D-33ABFB552693}"/>
              </a:ext>
            </a:extLst>
          </p:cNvPr>
          <p:cNvGraphicFramePr>
            <a:graphicFrameLocks noGrp="1"/>
          </p:cNvGraphicFramePr>
          <p:nvPr>
            <p:extLst>
              <p:ext uri="{D42A27DB-BD31-4B8C-83A1-F6EECF244321}">
                <p14:modId xmlns:p14="http://schemas.microsoft.com/office/powerpoint/2010/main" val="2575051129"/>
              </p:ext>
            </p:extLst>
          </p:nvPr>
        </p:nvGraphicFramePr>
        <p:xfrm>
          <a:off x="6077531" y="1747300"/>
          <a:ext cx="5643420" cy="2966720"/>
        </p:xfrm>
        <a:graphic>
          <a:graphicData uri="http://schemas.openxmlformats.org/drawingml/2006/table">
            <a:tbl>
              <a:tblPr firstRow="1" bandRow="1">
                <a:tableStyleId>{5C22544A-7EE6-4342-B048-85BDC9FD1C3A}</a:tableStyleId>
              </a:tblPr>
              <a:tblGrid>
                <a:gridCol w="1881140">
                  <a:extLst>
                    <a:ext uri="{9D8B030D-6E8A-4147-A177-3AD203B41FA5}">
                      <a16:colId xmlns:a16="http://schemas.microsoft.com/office/drawing/2014/main" val="467497599"/>
                    </a:ext>
                  </a:extLst>
                </a:gridCol>
                <a:gridCol w="1881140">
                  <a:extLst>
                    <a:ext uri="{9D8B030D-6E8A-4147-A177-3AD203B41FA5}">
                      <a16:colId xmlns:a16="http://schemas.microsoft.com/office/drawing/2014/main" val="3844693986"/>
                    </a:ext>
                  </a:extLst>
                </a:gridCol>
                <a:gridCol w="1881140">
                  <a:extLst>
                    <a:ext uri="{9D8B030D-6E8A-4147-A177-3AD203B41FA5}">
                      <a16:colId xmlns:a16="http://schemas.microsoft.com/office/drawing/2014/main" val="3753546311"/>
                    </a:ext>
                  </a:extLst>
                </a:gridCol>
              </a:tblGrid>
              <a:tr h="370840">
                <a:tc>
                  <a:txBody>
                    <a:bodyPr/>
                    <a:lstStyle/>
                    <a:p>
                      <a:r>
                        <a:rPr lang="en-US" dirty="0"/>
                        <a:t>ID mouse</a:t>
                      </a:r>
                    </a:p>
                  </a:txBody>
                  <a:tcPr/>
                </a:tc>
                <a:tc>
                  <a:txBody>
                    <a:bodyPr/>
                    <a:lstStyle/>
                    <a:p>
                      <a:r>
                        <a:rPr lang="en-US" dirty="0"/>
                        <a:t>Day 21, </a:t>
                      </a:r>
                      <a:r>
                        <a:rPr lang="en-US" baseline="0" dirty="0"/>
                        <a:t>mm</a:t>
                      </a:r>
                      <a:r>
                        <a:rPr lang="en-US" baseline="30000" dirty="0"/>
                        <a:t> 3</a:t>
                      </a:r>
                    </a:p>
                  </a:txBody>
                  <a:tcPr/>
                </a:tc>
                <a:tc>
                  <a:txBody>
                    <a:bodyPr/>
                    <a:lstStyle/>
                    <a:p>
                      <a:r>
                        <a:rPr lang="en-US" dirty="0"/>
                        <a:t>Day 23, mm </a:t>
                      </a:r>
                      <a:r>
                        <a:rPr lang="en-US" baseline="30000" dirty="0"/>
                        <a:t>3</a:t>
                      </a:r>
                    </a:p>
                  </a:txBody>
                  <a:tcPr/>
                </a:tc>
                <a:extLst>
                  <a:ext uri="{0D108BD9-81ED-4DB2-BD59-A6C34878D82A}">
                    <a16:rowId xmlns:a16="http://schemas.microsoft.com/office/drawing/2014/main" val="1822286148"/>
                  </a:ext>
                </a:extLst>
              </a:tr>
              <a:tr h="370840">
                <a:tc>
                  <a:txBody>
                    <a:bodyPr/>
                    <a:lstStyle/>
                    <a:p>
                      <a:r>
                        <a:rPr lang="en-US" dirty="0"/>
                        <a:t>M101</a:t>
                      </a:r>
                    </a:p>
                  </a:txBody>
                  <a:tcPr/>
                </a:tc>
                <a:tc>
                  <a:txBody>
                    <a:bodyPr/>
                    <a:lstStyle/>
                    <a:p>
                      <a:r>
                        <a:rPr lang="en-US" dirty="0"/>
                        <a:t>260</a:t>
                      </a:r>
                    </a:p>
                  </a:txBody>
                  <a:tcPr/>
                </a:tc>
                <a:tc>
                  <a:txBody>
                    <a:bodyPr/>
                    <a:lstStyle/>
                    <a:p>
                      <a:r>
                        <a:rPr lang="en-US" dirty="0"/>
                        <a:t>270</a:t>
                      </a:r>
                    </a:p>
                  </a:txBody>
                  <a:tcPr/>
                </a:tc>
                <a:extLst>
                  <a:ext uri="{0D108BD9-81ED-4DB2-BD59-A6C34878D82A}">
                    <a16:rowId xmlns:a16="http://schemas.microsoft.com/office/drawing/2014/main" val="3962141363"/>
                  </a:ext>
                </a:extLst>
              </a:tr>
              <a:tr h="370840">
                <a:tc>
                  <a:txBody>
                    <a:bodyPr/>
                    <a:lstStyle/>
                    <a:p>
                      <a:r>
                        <a:rPr lang="en-US" dirty="0"/>
                        <a:t>M102</a:t>
                      </a:r>
                    </a:p>
                  </a:txBody>
                  <a:tcPr/>
                </a:tc>
                <a:tc>
                  <a:txBody>
                    <a:bodyPr/>
                    <a:lstStyle/>
                    <a:p>
                      <a:r>
                        <a:rPr lang="en-US" dirty="0"/>
                        <a:t>234</a:t>
                      </a:r>
                    </a:p>
                  </a:txBody>
                  <a:tcPr/>
                </a:tc>
                <a:tc>
                  <a:txBody>
                    <a:bodyPr/>
                    <a:lstStyle/>
                    <a:p>
                      <a:r>
                        <a:rPr lang="en-US" dirty="0"/>
                        <a:t>240</a:t>
                      </a:r>
                    </a:p>
                  </a:txBody>
                  <a:tcPr/>
                </a:tc>
                <a:extLst>
                  <a:ext uri="{0D108BD9-81ED-4DB2-BD59-A6C34878D82A}">
                    <a16:rowId xmlns:a16="http://schemas.microsoft.com/office/drawing/2014/main" val="2075368724"/>
                  </a:ext>
                </a:extLst>
              </a:tr>
              <a:tr h="370840">
                <a:tc>
                  <a:txBody>
                    <a:bodyPr/>
                    <a:lstStyle/>
                    <a:p>
                      <a:r>
                        <a:rPr lang="en-US" dirty="0"/>
                        <a:t>M103</a:t>
                      </a:r>
                    </a:p>
                  </a:txBody>
                  <a:tcPr/>
                </a:tc>
                <a:tc>
                  <a:txBody>
                    <a:bodyPr/>
                    <a:lstStyle/>
                    <a:p>
                      <a:r>
                        <a:rPr lang="en-US" dirty="0"/>
                        <a:t>400</a:t>
                      </a:r>
                    </a:p>
                  </a:txBody>
                  <a:tcPr/>
                </a:tc>
                <a:tc>
                  <a:txBody>
                    <a:bodyPr/>
                    <a:lstStyle/>
                    <a:p>
                      <a:r>
                        <a:rPr lang="en-US" dirty="0"/>
                        <a:t>470</a:t>
                      </a:r>
                    </a:p>
                  </a:txBody>
                  <a:tcPr/>
                </a:tc>
                <a:extLst>
                  <a:ext uri="{0D108BD9-81ED-4DB2-BD59-A6C34878D82A}">
                    <a16:rowId xmlns:a16="http://schemas.microsoft.com/office/drawing/2014/main" val="4179262156"/>
                  </a:ext>
                </a:extLst>
              </a:tr>
              <a:tr h="370840">
                <a:tc>
                  <a:txBody>
                    <a:bodyPr/>
                    <a:lstStyle/>
                    <a:p>
                      <a:r>
                        <a:rPr lang="en-US" dirty="0"/>
                        <a:t>M104</a:t>
                      </a:r>
                    </a:p>
                  </a:txBody>
                  <a:tcPr/>
                </a:tc>
                <a:tc>
                  <a:txBody>
                    <a:bodyPr/>
                    <a:lstStyle/>
                    <a:p>
                      <a:r>
                        <a:rPr lang="en-US" dirty="0"/>
                        <a:t>345</a:t>
                      </a:r>
                    </a:p>
                  </a:txBody>
                  <a:tcPr/>
                </a:tc>
                <a:tc>
                  <a:txBody>
                    <a:bodyPr/>
                    <a:lstStyle/>
                    <a:p>
                      <a:r>
                        <a:rPr lang="en-US" dirty="0"/>
                        <a:t>350</a:t>
                      </a:r>
                    </a:p>
                  </a:txBody>
                  <a:tcPr/>
                </a:tc>
                <a:extLst>
                  <a:ext uri="{0D108BD9-81ED-4DB2-BD59-A6C34878D82A}">
                    <a16:rowId xmlns:a16="http://schemas.microsoft.com/office/drawing/2014/main" val="1763446108"/>
                  </a:ext>
                </a:extLst>
              </a:tr>
              <a:tr h="370840">
                <a:tc>
                  <a:txBody>
                    <a:bodyPr/>
                    <a:lstStyle/>
                    <a:p>
                      <a:r>
                        <a:rPr lang="en-US" dirty="0"/>
                        <a:t>M105</a:t>
                      </a:r>
                    </a:p>
                  </a:txBody>
                  <a:tcPr/>
                </a:tc>
                <a:tc>
                  <a:txBody>
                    <a:bodyPr/>
                    <a:lstStyle/>
                    <a:p>
                      <a:r>
                        <a:rPr lang="en-US" dirty="0"/>
                        <a:t>450</a:t>
                      </a:r>
                    </a:p>
                  </a:txBody>
                  <a:tcPr/>
                </a:tc>
                <a:tc>
                  <a:txBody>
                    <a:bodyPr/>
                    <a:lstStyle/>
                    <a:p>
                      <a:r>
                        <a:rPr lang="en-US" dirty="0"/>
                        <a:t>460</a:t>
                      </a:r>
                    </a:p>
                  </a:txBody>
                  <a:tcPr/>
                </a:tc>
                <a:extLst>
                  <a:ext uri="{0D108BD9-81ED-4DB2-BD59-A6C34878D82A}">
                    <a16:rowId xmlns:a16="http://schemas.microsoft.com/office/drawing/2014/main" val="2310057311"/>
                  </a:ext>
                </a:extLst>
              </a:tr>
              <a:tr h="370840">
                <a:tc>
                  <a:txBody>
                    <a:bodyPr/>
                    <a:lstStyle/>
                    <a:p>
                      <a:r>
                        <a:rPr lang="en-US" dirty="0"/>
                        <a:t>M106</a:t>
                      </a:r>
                    </a:p>
                  </a:txBody>
                  <a:tcPr/>
                </a:tc>
                <a:tc>
                  <a:txBody>
                    <a:bodyPr/>
                    <a:lstStyle/>
                    <a:p>
                      <a:r>
                        <a:rPr lang="en-US" dirty="0"/>
                        <a:t>200</a:t>
                      </a:r>
                    </a:p>
                  </a:txBody>
                  <a:tcPr/>
                </a:tc>
                <a:tc>
                  <a:txBody>
                    <a:bodyPr/>
                    <a:lstStyle/>
                    <a:p>
                      <a:r>
                        <a:rPr lang="en-US" dirty="0"/>
                        <a:t>250</a:t>
                      </a:r>
                    </a:p>
                  </a:txBody>
                  <a:tcPr/>
                </a:tc>
                <a:extLst>
                  <a:ext uri="{0D108BD9-81ED-4DB2-BD59-A6C34878D82A}">
                    <a16:rowId xmlns:a16="http://schemas.microsoft.com/office/drawing/2014/main" val="2985435582"/>
                  </a:ext>
                </a:extLst>
              </a:tr>
              <a:tr h="370840">
                <a:tc>
                  <a:txBody>
                    <a:bodyPr/>
                    <a:lstStyle/>
                    <a:p>
                      <a:r>
                        <a:rPr lang="en-US" dirty="0"/>
                        <a:t>M107</a:t>
                      </a:r>
                    </a:p>
                  </a:txBody>
                  <a:tcPr/>
                </a:tc>
                <a:tc>
                  <a:txBody>
                    <a:bodyPr/>
                    <a:lstStyle/>
                    <a:p>
                      <a:r>
                        <a:rPr lang="en-US" dirty="0"/>
                        <a:t>500</a:t>
                      </a:r>
                    </a:p>
                  </a:txBody>
                  <a:tcPr/>
                </a:tc>
                <a:tc>
                  <a:txBody>
                    <a:bodyPr/>
                    <a:lstStyle/>
                    <a:p>
                      <a:r>
                        <a:rPr lang="en-US" dirty="0"/>
                        <a:t>510</a:t>
                      </a:r>
                    </a:p>
                  </a:txBody>
                  <a:tcPr/>
                </a:tc>
                <a:extLst>
                  <a:ext uri="{0D108BD9-81ED-4DB2-BD59-A6C34878D82A}">
                    <a16:rowId xmlns:a16="http://schemas.microsoft.com/office/drawing/2014/main" val="1552258484"/>
                  </a:ext>
                </a:extLst>
              </a:tr>
            </a:tbl>
          </a:graphicData>
        </a:graphic>
      </p:graphicFrame>
    </p:spTree>
    <p:extLst>
      <p:ext uri="{BB962C8B-B14F-4D97-AF65-F5344CB8AC3E}">
        <p14:creationId xmlns:p14="http://schemas.microsoft.com/office/powerpoint/2010/main" val="32687796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3793136-BC27-4182-1267-1DB66A3357B6}"/>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Descriptive statistics, bivariate analysis</a:t>
            </a:r>
          </a:p>
        </p:txBody>
      </p:sp>
      <p:pic>
        <p:nvPicPr>
          <p:cNvPr id="1026" name="Picture 2" descr="IJMS | Free Full-Text | Intratumoral Administration of a Novel Cytotoxic  Formulation with Strong Tissue Dispersive Properties Regresses Tumor Growth  and Elicits Systemic Adaptive Immunity in In Vivo Models">
            <a:extLst>
              <a:ext uri="{FF2B5EF4-FFF2-40B4-BE49-F238E27FC236}">
                <a16:creationId xmlns:a16="http://schemas.microsoft.com/office/drawing/2014/main" id="{13E7FF9A-C8BA-DF5D-3050-0DA55A271A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620" y="1760022"/>
            <a:ext cx="5288134" cy="306532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4" descr="A graph with red dots&#10;&#10;Description automatically generated">
            <a:extLst>
              <a:ext uri="{FF2B5EF4-FFF2-40B4-BE49-F238E27FC236}">
                <a16:creationId xmlns:a16="http://schemas.microsoft.com/office/drawing/2014/main" id="{AF3B9427-73E4-51FD-7F99-0BD0E9BD9006}"/>
              </a:ext>
            </a:extLst>
          </p:cNvPr>
          <p:cNvPicPr>
            <a:picLocks noChangeAspect="1"/>
          </p:cNvPicPr>
          <p:nvPr/>
        </p:nvPicPr>
        <p:blipFill>
          <a:blip r:embed="rId4"/>
          <a:stretch>
            <a:fillRect/>
          </a:stretch>
        </p:blipFill>
        <p:spPr>
          <a:xfrm>
            <a:off x="6255594" y="980209"/>
            <a:ext cx="4731326" cy="4731326"/>
          </a:xfrm>
          <a:prstGeom prst="rect">
            <a:avLst/>
          </a:prstGeom>
        </p:spPr>
      </p:pic>
      <p:sp>
        <p:nvSpPr>
          <p:cNvPr id="8" name="TextBox 7">
            <a:extLst>
              <a:ext uri="{FF2B5EF4-FFF2-40B4-BE49-F238E27FC236}">
                <a16:creationId xmlns:a16="http://schemas.microsoft.com/office/drawing/2014/main" id="{8D181622-0375-487A-0B23-8EF31D9566C1}"/>
              </a:ext>
            </a:extLst>
          </p:cNvPr>
          <p:cNvSpPr txBox="1"/>
          <p:nvPr/>
        </p:nvSpPr>
        <p:spPr>
          <a:xfrm>
            <a:off x="232630" y="5553140"/>
            <a:ext cx="8038532" cy="954107"/>
          </a:xfrm>
          <a:prstGeom prst="rect">
            <a:avLst/>
          </a:prstGeom>
          <a:noFill/>
        </p:spPr>
        <p:txBody>
          <a:bodyPr wrap="square" rtlCol="0">
            <a:spAutoFit/>
          </a:bodyPr>
          <a:lstStyle/>
          <a:p>
            <a:r>
              <a:rPr lang="en-US" sz="2800" b="1" dirty="0"/>
              <a:t>Take home message:</a:t>
            </a:r>
          </a:p>
          <a:p>
            <a:r>
              <a:rPr lang="en-US" sz="2800" dirty="0"/>
              <a:t>Paired data are not independent. They correlate.</a:t>
            </a:r>
          </a:p>
        </p:txBody>
      </p:sp>
    </p:spTree>
    <p:extLst>
      <p:ext uri="{BB962C8B-B14F-4D97-AF65-F5344CB8AC3E}">
        <p14:creationId xmlns:p14="http://schemas.microsoft.com/office/powerpoint/2010/main" val="36792157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4E5FB8B-D8FE-4D25-5D4A-0355A286331A}"/>
              </a:ext>
            </a:extLst>
          </p:cNvPr>
          <p:cNvSpPr txBox="1"/>
          <p:nvPr/>
        </p:nvSpPr>
        <p:spPr>
          <a:xfrm>
            <a:off x="184922" y="2657616"/>
            <a:ext cx="11520238" cy="492443"/>
          </a:xfrm>
          <a:prstGeom prst="rect">
            <a:avLst/>
          </a:prstGeom>
          <a:noFill/>
        </p:spPr>
        <p:txBody>
          <a:bodyPr wrap="square">
            <a:spAutoFit/>
          </a:bodyPr>
          <a:lstStyle/>
          <a:p>
            <a:r>
              <a:rPr lang="en-GB" sz="2600" dirty="0">
                <a:effectLst/>
              </a:rPr>
              <a:t>http://bioinformatics-core-shared-</a:t>
            </a:r>
            <a:r>
              <a:rPr lang="en-GB" sz="2600" dirty="0" err="1">
                <a:effectLst/>
              </a:rPr>
              <a:t>training.github.io</a:t>
            </a:r>
            <a:r>
              <a:rPr lang="en-GB" sz="2600" dirty="0">
                <a:effectLst/>
              </a:rPr>
              <a:t>/</a:t>
            </a:r>
            <a:r>
              <a:rPr lang="en-GB" sz="2600" dirty="0" err="1">
                <a:effectLst/>
              </a:rPr>
              <a:t>IntroductionToStats</a:t>
            </a:r>
            <a:endParaRPr lang="en-GB" sz="2600" dirty="0">
              <a:effectLst/>
            </a:endParaRPr>
          </a:p>
        </p:txBody>
      </p:sp>
      <p:sp>
        <p:nvSpPr>
          <p:cNvPr id="8" name="Title 1">
            <a:extLst>
              <a:ext uri="{FF2B5EF4-FFF2-40B4-BE49-F238E27FC236}">
                <a16:creationId xmlns:a16="http://schemas.microsoft.com/office/drawing/2014/main" id="{E285C570-5CC2-650C-8474-D67489B2E390}"/>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Online quiz</a:t>
            </a:r>
          </a:p>
        </p:txBody>
      </p:sp>
      <p:sp>
        <p:nvSpPr>
          <p:cNvPr id="2" name="TextBox 1">
            <a:extLst>
              <a:ext uri="{FF2B5EF4-FFF2-40B4-BE49-F238E27FC236}">
                <a16:creationId xmlns:a16="http://schemas.microsoft.com/office/drawing/2014/main" id="{EA0D08B6-6D41-2966-767D-90661CD1E5FB}"/>
              </a:ext>
            </a:extLst>
          </p:cNvPr>
          <p:cNvSpPr txBox="1"/>
          <p:nvPr/>
        </p:nvSpPr>
        <p:spPr>
          <a:xfrm>
            <a:off x="213756" y="2039456"/>
            <a:ext cx="1401288" cy="492443"/>
          </a:xfrm>
          <a:prstGeom prst="rect">
            <a:avLst/>
          </a:prstGeom>
          <a:solidFill>
            <a:schemeClr val="accent4">
              <a:lumMod val="20000"/>
              <a:lumOff val="80000"/>
            </a:schemeClr>
          </a:solidFill>
        </p:spPr>
        <p:txBody>
          <a:bodyPr wrap="square" rtlCol="0">
            <a:spAutoFit/>
          </a:bodyPr>
          <a:lstStyle/>
          <a:p>
            <a:r>
              <a:rPr lang="en-US" sz="2600" dirty="0"/>
              <a:t>Exercises</a:t>
            </a:r>
          </a:p>
        </p:txBody>
      </p:sp>
    </p:spTree>
    <p:extLst>
      <p:ext uri="{BB962C8B-B14F-4D97-AF65-F5344CB8AC3E}">
        <p14:creationId xmlns:p14="http://schemas.microsoft.com/office/powerpoint/2010/main" val="2690604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3CA0452-BDE6-F816-71C8-A08A23AA1903}"/>
              </a:ext>
            </a:extLst>
          </p:cNvPr>
          <p:cNvSpPr>
            <a:spLocks noGrp="1"/>
          </p:cNvSpPr>
          <p:nvPr>
            <p:ph type="subTitle" idx="1"/>
          </p:nvPr>
        </p:nvSpPr>
        <p:spPr>
          <a:xfrm>
            <a:off x="242404" y="1463396"/>
            <a:ext cx="11572717" cy="3717656"/>
          </a:xfrm>
        </p:spPr>
        <p:txBody>
          <a:bodyPr>
            <a:normAutofit fontScale="25000" lnSpcReduction="20000"/>
          </a:bodyPr>
          <a:lstStyle/>
          <a:p>
            <a:pPr marL="457200" indent="-457200" algn="l">
              <a:buAutoNum type="arabicPeriod"/>
            </a:pPr>
            <a:r>
              <a:rPr lang="en-US" sz="14400" dirty="0"/>
              <a:t>Study of populations</a:t>
            </a:r>
          </a:p>
          <a:p>
            <a:pPr algn="l"/>
            <a:endParaRPr lang="en-US" sz="14400" dirty="0"/>
          </a:p>
          <a:p>
            <a:pPr algn="l"/>
            <a:endParaRPr lang="en-US" sz="14400" dirty="0"/>
          </a:p>
          <a:p>
            <a:pPr algn="l"/>
            <a:r>
              <a:rPr lang="en-US" sz="14400" dirty="0"/>
              <a:t>2. Study of variation</a:t>
            </a:r>
          </a:p>
          <a:p>
            <a:pPr algn="l"/>
            <a:endParaRPr lang="en-US" sz="14400" dirty="0"/>
          </a:p>
          <a:p>
            <a:pPr algn="l"/>
            <a:endParaRPr lang="en-US" sz="14400" dirty="0"/>
          </a:p>
          <a:p>
            <a:pPr algn="l"/>
            <a:r>
              <a:rPr lang="en-US" sz="14400" dirty="0"/>
              <a:t>3. Study of methods of the reduction of data</a:t>
            </a:r>
          </a:p>
          <a:p>
            <a:pPr marL="2743200" lvl="5" indent="-457200" algn="l">
              <a:buAutoNum type="arabicPeriod"/>
            </a:pPr>
            <a:endParaRPr lang="en-US" sz="14400" dirty="0"/>
          </a:p>
          <a:p>
            <a:pPr marL="2743200" lvl="5" indent="-457200" algn="l">
              <a:buAutoNum type="arabicPeriod"/>
            </a:pPr>
            <a:endParaRPr lang="en-US" dirty="0"/>
          </a:p>
          <a:p>
            <a:pPr marL="2743200" lvl="5" indent="-457200" algn="l">
              <a:buAutoNum type="arabicPeriod"/>
            </a:pPr>
            <a:endParaRPr lang="en-US" dirty="0"/>
          </a:p>
          <a:p>
            <a:pPr marL="2743200" lvl="5" indent="-457200" algn="l">
              <a:buAutoNum type="arabicPeriod"/>
            </a:pPr>
            <a:endParaRPr lang="en-US" dirty="0"/>
          </a:p>
          <a:p>
            <a:pPr marL="2743200" lvl="5" indent="-457200" algn="l">
              <a:buAutoNum type="arabicPeriod"/>
            </a:pPr>
            <a:endParaRPr lang="en-US" dirty="0"/>
          </a:p>
          <a:p>
            <a:pPr marL="2743200" lvl="5" indent="-457200" algn="l">
              <a:buAutoNum type="arabicPeriod"/>
            </a:pPr>
            <a:endParaRPr lang="en-US" dirty="0"/>
          </a:p>
          <a:p>
            <a:pPr marL="2743200" lvl="5" indent="-457200" algn="l">
              <a:buAutoNum type="arabicPeriod"/>
            </a:pPr>
            <a:endParaRPr lang="en-US" dirty="0"/>
          </a:p>
          <a:p>
            <a:pPr marL="2743200" lvl="5" indent="-457200" algn="l">
              <a:buAutoNum type="arabicPeriod"/>
            </a:pPr>
            <a:endParaRPr lang="en-US" dirty="0"/>
          </a:p>
          <a:p>
            <a:pPr marL="2743200" lvl="5" indent="-457200" algn="l">
              <a:buAutoNum type="arabicPeriod"/>
            </a:pPr>
            <a:endParaRPr lang="en-US" dirty="0"/>
          </a:p>
          <a:p>
            <a:pPr marL="2743200" lvl="5" indent="-457200" algn="l">
              <a:buAutoNum type="arabicPeriod"/>
            </a:pPr>
            <a:endParaRPr lang="en-US" dirty="0"/>
          </a:p>
          <a:p>
            <a:pPr marL="2743200" lvl="5" indent="-457200" algn="l">
              <a:buAutoNum type="arabicPeriod"/>
            </a:pPr>
            <a:endParaRPr lang="en-US" dirty="0"/>
          </a:p>
          <a:p>
            <a:pPr marL="2743200" lvl="5" indent="-457200" algn="l">
              <a:buAutoNum type="arabicPeriod"/>
            </a:pPr>
            <a:endParaRPr lang="en-US" dirty="0"/>
          </a:p>
          <a:p>
            <a:pPr marL="2743200" lvl="5" indent="-457200" algn="l">
              <a:buAutoNum type="arabicPeriod"/>
            </a:pPr>
            <a:endParaRPr lang="en-US" dirty="0"/>
          </a:p>
          <a:p>
            <a:pPr marL="2743200" lvl="5" indent="-457200" algn="l">
              <a:buAutoNum type="arabicPeriod"/>
            </a:pPr>
            <a:endParaRPr lang="en-US" dirty="0"/>
          </a:p>
          <a:p>
            <a:pPr marL="2743200" lvl="5" indent="-457200" algn="l">
              <a:buAutoNum type="arabicPeriod"/>
            </a:pPr>
            <a:endParaRPr lang="en-US" dirty="0"/>
          </a:p>
          <a:p>
            <a:pPr lvl="5" algn="l"/>
            <a:endParaRPr lang="en-US" sz="9600" dirty="0"/>
          </a:p>
          <a:p>
            <a:pPr lvl="5" algn="l"/>
            <a:endParaRPr lang="en-US" sz="9600" dirty="0"/>
          </a:p>
          <a:p>
            <a:pPr lvl="5" algn="l"/>
            <a:endParaRPr lang="en-US" sz="9600" dirty="0"/>
          </a:p>
          <a:p>
            <a:pPr lvl="5" algn="l"/>
            <a:endParaRPr lang="en-US" sz="9600" dirty="0"/>
          </a:p>
          <a:p>
            <a:pPr lvl="5" algn="l"/>
            <a:endParaRPr lang="en-US" sz="9600" dirty="0"/>
          </a:p>
          <a:p>
            <a:pPr lvl="5" algn="l"/>
            <a:endParaRPr lang="en-US" sz="9600" dirty="0"/>
          </a:p>
          <a:p>
            <a:pPr lvl="5" algn="l"/>
            <a:endParaRPr lang="en-US" sz="9600" dirty="0"/>
          </a:p>
          <a:p>
            <a:pPr lvl="5" algn="l"/>
            <a:endParaRPr lang="en-US" sz="9600" dirty="0"/>
          </a:p>
          <a:p>
            <a:pPr lvl="5" algn="l"/>
            <a:r>
              <a:rPr lang="en-US" sz="9600" dirty="0"/>
              <a:t>Fisher</a:t>
            </a:r>
          </a:p>
          <a:p>
            <a:pPr marL="457200" indent="-457200" algn="l">
              <a:buAutoNum type="arabicPeriod"/>
            </a:pPr>
            <a:endParaRPr lang="en-US" dirty="0"/>
          </a:p>
        </p:txBody>
      </p:sp>
      <p:sp>
        <p:nvSpPr>
          <p:cNvPr id="2" name="TextBox 1">
            <a:extLst>
              <a:ext uri="{FF2B5EF4-FFF2-40B4-BE49-F238E27FC236}">
                <a16:creationId xmlns:a16="http://schemas.microsoft.com/office/drawing/2014/main" id="{60E411A2-4DBC-7756-7583-C517F09E94DA}"/>
              </a:ext>
            </a:extLst>
          </p:cNvPr>
          <p:cNvSpPr txBox="1"/>
          <p:nvPr/>
        </p:nvSpPr>
        <p:spPr>
          <a:xfrm>
            <a:off x="-1" y="6495293"/>
            <a:ext cx="8146473" cy="369332"/>
          </a:xfrm>
          <a:prstGeom prst="rect">
            <a:avLst/>
          </a:prstGeom>
          <a:noFill/>
        </p:spPr>
        <p:txBody>
          <a:bodyPr wrap="square" rtlCol="0">
            <a:spAutoFit/>
          </a:bodyPr>
          <a:lstStyle/>
          <a:p>
            <a:r>
              <a:rPr lang="en-US" dirty="0"/>
              <a:t>R.A. Fisher, Statistical Methods for Research Workers - Introduction, First Edition 1925</a:t>
            </a:r>
          </a:p>
        </p:txBody>
      </p:sp>
      <p:sp>
        <p:nvSpPr>
          <p:cNvPr id="4" name="Title 1">
            <a:extLst>
              <a:ext uri="{FF2B5EF4-FFF2-40B4-BE49-F238E27FC236}">
                <a16:creationId xmlns:a16="http://schemas.microsoft.com/office/drawing/2014/main" id="{EF4500AF-A60C-0DB1-B751-62F04E5657A3}"/>
              </a:ext>
            </a:extLst>
          </p:cNvPr>
          <p:cNvSpPr>
            <a:spLocks noGrp="1"/>
          </p:cNvSpPr>
          <p:nvPr>
            <p:ph type="ctrTitle"/>
          </p:nvPr>
        </p:nvSpPr>
        <p:spPr>
          <a:xfrm>
            <a:off x="32516" y="16648"/>
            <a:ext cx="12192000" cy="778999"/>
          </a:xfrm>
          <a:noFill/>
        </p:spPr>
        <p:txBody>
          <a:bodyPr>
            <a:noAutofit/>
          </a:bodyPr>
          <a:lstStyle/>
          <a:p>
            <a:pPr algn="l"/>
            <a:r>
              <a:rPr lang="en-US" sz="5000" b="1" dirty="0"/>
              <a:t>The Scope of Statistics</a:t>
            </a:r>
          </a:p>
        </p:txBody>
      </p:sp>
      <p:pic>
        <p:nvPicPr>
          <p:cNvPr id="2050" name="Picture 2" descr="Why Do Populations Increase? - WorldAtlas">
            <a:extLst>
              <a:ext uri="{FF2B5EF4-FFF2-40B4-BE49-F238E27FC236}">
                <a16:creationId xmlns:a16="http://schemas.microsoft.com/office/drawing/2014/main" id="{D6621AAD-FA94-DA28-5187-DA7B7AE38F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1076" y="946026"/>
            <a:ext cx="1719232" cy="156559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iology Notes for A level: #138 Genetic variation">
            <a:extLst>
              <a:ext uri="{FF2B5EF4-FFF2-40B4-BE49-F238E27FC236}">
                <a16:creationId xmlns:a16="http://schemas.microsoft.com/office/drawing/2014/main" id="{A3C145C4-9409-41E3-38A1-A8D459165A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3715" y="2355265"/>
            <a:ext cx="2431054" cy="156559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wo sets of binary sequences for constructing combination functions for...  | Download Table">
            <a:extLst>
              <a:ext uri="{FF2B5EF4-FFF2-40B4-BE49-F238E27FC236}">
                <a16:creationId xmlns:a16="http://schemas.microsoft.com/office/drawing/2014/main" id="{E2DB23E6-9CEC-85D5-8FA9-D1C17828FB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01672" y="3814386"/>
            <a:ext cx="2365948" cy="2740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70840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285C570-5CC2-650C-8474-D67489B2E390}"/>
              </a:ext>
            </a:extLst>
          </p:cNvPr>
          <p:cNvSpPr txBox="1">
            <a:spLocks/>
          </p:cNvSpPr>
          <p:nvPr/>
        </p:nvSpPr>
        <p:spPr>
          <a:xfrm>
            <a:off x="24064" y="37923"/>
            <a:ext cx="12192000" cy="721895"/>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Central limit theorem (CLT)</a:t>
            </a:r>
          </a:p>
        </p:txBody>
      </p:sp>
      <p:sp>
        <p:nvSpPr>
          <p:cNvPr id="6" name="TextBox 5">
            <a:extLst>
              <a:ext uri="{FF2B5EF4-FFF2-40B4-BE49-F238E27FC236}">
                <a16:creationId xmlns:a16="http://schemas.microsoft.com/office/drawing/2014/main" id="{745DAF3D-30C8-D63E-3C5D-C62F1B9B1BE4}"/>
              </a:ext>
            </a:extLst>
          </p:cNvPr>
          <p:cNvSpPr txBox="1"/>
          <p:nvPr/>
        </p:nvSpPr>
        <p:spPr>
          <a:xfrm>
            <a:off x="690428" y="1299821"/>
            <a:ext cx="10711749" cy="1138773"/>
          </a:xfrm>
          <a:prstGeom prst="rect">
            <a:avLst/>
          </a:prstGeom>
          <a:noFill/>
          <a:ln>
            <a:solidFill>
              <a:schemeClr val="tx1"/>
            </a:solidFill>
          </a:ln>
        </p:spPr>
        <p:txBody>
          <a:bodyPr wrap="square" rtlCol="0">
            <a:spAutoFit/>
          </a:bodyPr>
          <a:lstStyle/>
          <a:p>
            <a:pPr algn="ctr"/>
            <a:r>
              <a:rPr lang="en-US" sz="3400" dirty="0"/>
              <a:t>Let X</a:t>
            </a:r>
            <a:r>
              <a:rPr lang="en-US" sz="3400" baseline="-25000" dirty="0"/>
              <a:t>1</a:t>
            </a:r>
            <a:r>
              <a:rPr lang="en-US" sz="3400" dirty="0"/>
              <a:t>,…,</a:t>
            </a:r>
            <a:r>
              <a:rPr lang="en-US" sz="3400" dirty="0" err="1"/>
              <a:t>X</a:t>
            </a:r>
            <a:r>
              <a:rPr lang="en-US" sz="3400" baseline="-25000" dirty="0" err="1"/>
              <a:t>n</a:t>
            </a:r>
            <a:r>
              <a:rPr lang="en-US" sz="3400" dirty="0"/>
              <a:t> be independent and identically distributed random variables with mean 𝛍 and standard deviation 𝛔 </a:t>
            </a:r>
            <a:endParaRPr lang="en-US" sz="3400" baseline="-25000" dirty="0"/>
          </a:p>
        </p:txBody>
      </p:sp>
      <p:sp>
        <p:nvSpPr>
          <p:cNvPr id="7" name="TextBox 6">
            <a:extLst>
              <a:ext uri="{FF2B5EF4-FFF2-40B4-BE49-F238E27FC236}">
                <a16:creationId xmlns:a16="http://schemas.microsoft.com/office/drawing/2014/main" id="{6ACE6BD3-0F1A-9E6E-9D3B-F75775DC091E}"/>
              </a:ext>
            </a:extLst>
          </p:cNvPr>
          <p:cNvSpPr txBox="1"/>
          <p:nvPr/>
        </p:nvSpPr>
        <p:spPr>
          <a:xfrm>
            <a:off x="690428" y="3191333"/>
            <a:ext cx="10711748" cy="1138773"/>
          </a:xfrm>
          <a:prstGeom prst="rect">
            <a:avLst/>
          </a:prstGeom>
          <a:noFill/>
          <a:ln>
            <a:solidFill>
              <a:schemeClr val="tx1"/>
            </a:solidFill>
          </a:ln>
        </p:spPr>
        <p:txBody>
          <a:bodyPr wrap="square" rtlCol="0">
            <a:spAutoFit/>
          </a:bodyPr>
          <a:lstStyle/>
          <a:p>
            <a:pPr algn="ctr"/>
            <a:r>
              <a:rPr lang="en-GB" sz="3400" b="0" i="0" u="none" strike="noStrike" dirty="0">
                <a:solidFill>
                  <a:srgbClr val="202124"/>
                </a:solidFill>
                <a:effectLst/>
              </a:rPr>
              <a:t>The sample mean </a:t>
            </a:r>
            <a:r>
              <a:rPr lang="en-GB" sz="3400" b="0" i="0" u="none" strike="noStrike" dirty="0" err="1">
                <a:solidFill>
                  <a:srgbClr val="202124"/>
                </a:solidFill>
                <a:effectLst/>
              </a:rPr>
              <a:t>ẋ</a:t>
            </a:r>
            <a:r>
              <a:rPr lang="en-GB" sz="3400" dirty="0">
                <a:solidFill>
                  <a:srgbClr val="202124"/>
                </a:solidFill>
              </a:rPr>
              <a:t> </a:t>
            </a:r>
            <a:r>
              <a:rPr lang="en-GB" sz="3400" b="0" i="0" u="none" strike="noStrike" dirty="0">
                <a:solidFill>
                  <a:srgbClr val="202124"/>
                </a:solidFill>
                <a:effectLst/>
              </a:rPr>
              <a:t>is </a:t>
            </a:r>
            <a:r>
              <a:rPr lang="en-GB" sz="3400" b="0" i="0" u="none" strike="noStrike" dirty="0">
                <a:solidFill>
                  <a:srgbClr val="040C28"/>
                </a:solidFill>
                <a:effectLst/>
              </a:rPr>
              <a:t>a statistic obtained by calculating the arithmetic average of the values of </a:t>
            </a:r>
            <a:r>
              <a:rPr lang="en-US" sz="3400" dirty="0"/>
              <a:t>X</a:t>
            </a:r>
            <a:r>
              <a:rPr lang="en-US" sz="3400" baseline="-25000" dirty="0"/>
              <a:t>1</a:t>
            </a:r>
            <a:r>
              <a:rPr lang="en-US" sz="3400" dirty="0"/>
              <a:t>,…,</a:t>
            </a:r>
            <a:r>
              <a:rPr lang="en-US" sz="3400" dirty="0" err="1"/>
              <a:t>X</a:t>
            </a:r>
            <a:r>
              <a:rPr lang="en-US" sz="3400" baseline="-25000" dirty="0" err="1"/>
              <a:t>n</a:t>
            </a:r>
            <a:r>
              <a:rPr lang="en-US" sz="3400" baseline="-25000" dirty="0"/>
              <a:t> </a:t>
            </a:r>
            <a:r>
              <a:rPr lang="en-US" sz="3400" dirty="0"/>
              <a:t>in a sample</a:t>
            </a:r>
          </a:p>
        </p:txBody>
      </p:sp>
      <p:sp>
        <p:nvSpPr>
          <p:cNvPr id="9" name="TextBox 8">
            <a:extLst>
              <a:ext uri="{FF2B5EF4-FFF2-40B4-BE49-F238E27FC236}">
                <a16:creationId xmlns:a16="http://schemas.microsoft.com/office/drawing/2014/main" id="{D6D89E40-FE77-59C5-BB7D-38B10A5A51F5}"/>
              </a:ext>
            </a:extLst>
          </p:cNvPr>
          <p:cNvSpPr txBox="1"/>
          <p:nvPr/>
        </p:nvSpPr>
        <p:spPr>
          <a:xfrm>
            <a:off x="694434" y="5120163"/>
            <a:ext cx="10680035" cy="1138773"/>
          </a:xfrm>
          <a:prstGeom prst="rect">
            <a:avLst/>
          </a:prstGeom>
          <a:solidFill>
            <a:schemeClr val="accent1">
              <a:lumMod val="20000"/>
              <a:lumOff val="80000"/>
            </a:schemeClr>
          </a:solidFill>
          <a:ln>
            <a:solidFill>
              <a:schemeClr val="tx1"/>
            </a:solidFill>
          </a:ln>
        </p:spPr>
        <p:txBody>
          <a:bodyPr wrap="square" rtlCol="0">
            <a:spAutoFit/>
          </a:bodyPr>
          <a:lstStyle/>
          <a:p>
            <a:pPr algn="ctr"/>
            <a:r>
              <a:rPr lang="en-GB" sz="3400" b="0" i="0" u="none" strike="noStrike" dirty="0">
                <a:solidFill>
                  <a:srgbClr val="202124"/>
                </a:solidFill>
                <a:effectLst/>
              </a:rPr>
              <a:t>CLT: </a:t>
            </a:r>
            <a:r>
              <a:rPr lang="en-GB" sz="3400" b="0" i="0" u="none" strike="noStrike" dirty="0" err="1">
                <a:solidFill>
                  <a:srgbClr val="202124"/>
                </a:solidFill>
                <a:effectLst/>
              </a:rPr>
              <a:t>ẋ</a:t>
            </a:r>
            <a:r>
              <a:rPr lang="en-GB" sz="3400" dirty="0">
                <a:solidFill>
                  <a:srgbClr val="202124"/>
                </a:solidFill>
              </a:rPr>
              <a:t> </a:t>
            </a:r>
            <a:r>
              <a:rPr lang="en-GB" sz="3400" b="0" i="0" u="none" strike="noStrike" dirty="0">
                <a:solidFill>
                  <a:srgbClr val="202124"/>
                </a:solidFill>
                <a:effectLst/>
              </a:rPr>
              <a:t>is distributed as N</a:t>
            </a:r>
            <a:r>
              <a:rPr lang="en-US" sz="3400" dirty="0"/>
              <a:t> (𝛍, 𝛔/√(n)) </a:t>
            </a:r>
            <a:r>
              <a:rPr lang="en-GB" sz="3400" b="0" i="0" u="none" strike="noStrike" dirty="0">
                <a:solidFill>
                  <a:srgbClr val="040C28"/>
                </a:solidFill>
                <a:effectLst/>
              </a:rPr>
              <a:t>as the sample size n gets larger</a:t>
            </a:r>
            <a:endParaRPr lang="en-US" sz="3400" baseline="-25000" dirty="0"/>
          </a:p>
        </p:txBody>
      </p:sp>
      <p:cxnSp>
        <p:nvCxnSpPr>
          <p:cNvPr id="15" name="Straight Arrow Connector 14">
            <a:extLst>
              <a:ext uri="{FF2B5EF4-FFF2-40B4-BE49-F238E27FC236}">
                <a16:creationId xmlns:a16="http://schemas.microsoft.com/office/drawing/2014/main" id="{8D763E3C-411D-2AA3-BE0B-91FF7C1BF3AC}"/>
              </a:ext>
            </a:extLst>
          </p:cNvPr>
          <p:cNvCxnSpPr>
            <a:cxnSpLocks/>
          </p:cNvCxnSpPr>
          <p:nvPr/>
        </p:nvCxnSpPr>
        <p:spPr>
          <a:xfrm>
            <a:off x="6068545" y="2552893"/>
            <a:ext cx="0" cy="5560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5A0C8BD-A045-0373-6532-40AFB3C370A5}"/>
              </a:ext>
            </a:extLst>
          </p:cNvPr>
          <p:cNvCxnSpPr>
            <a:cxnSpLocks/>
          </p:cNvCxnSpPr>
          <p:nvPr/>
        </p:nvCxnSpPr>
        <p:spPr>
          <a:xfrm>
            <a:off x="6096253" y="4453378"/>
            <a:ext cx="0" cy="5560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65448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6CD62CE7-CD0A-79C1-9D2E-B87AFB77D2E0}"/>
              </a:ext>
            </a:extLst>
          </p:cNvPr>
          <p:cNvSpPr txBox="1">
            <a:spLocks/>
          </p:cNvSpPr>
          <p:nvPr/>
        </p:nvSpPr>
        <p:spPr>
          <a:xfrm>
            <a:off x="986497" y="1967266"/>
            <a:ext cx="2628900" cy="2547257"/>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600" b="1" kern="1200" dirty="0">
                <a:solidFill>
                  <a:srgbClr val="FFFFFF"/>
                </a:solidFill>
                <a:latin typeface="+mj-lt"/>
                <a:ea typeface="+mj-ea"/>
                <a:cs typeface="+mj-cs"/>
              </a:rPr>
              <a:t>Central limit theorem</a:t>
            </a:r>
          </a:p>
        </p:txBody>
      </p:sp>
      <p:sp>
        <p:nvSpPr>
          <p:cNvPr id="2" name="TextBox 1">
            <a:extLst>
              <a:ext uri="{FF2B5EF4-FFF2-40B4-BE49-F238E27FC236}">
                <a16:creationId xmlns:a16="http://schemas.microsoft.com/office/drawing/2014/main" id="{00DB69A1-1B1A-B3D7-0761-1E36BB920201}"/>
              </a:ext>
            </a:extLst>
          </p:cNvPr>
          <p:cNvSpPr txBox="1"/>
          <p:nvPr/>
        </p:nvSpPr>
        <p:spPr>
          <a:xfrm>
            <a:off x="12029" y="5730780"/>
            <a:ext cx="12069127" cy="892552"/>
          </a:xfrm>
          <a:prstGeom prst="rect">
            <a:avLst/>
          </a:prstGeom>
          <a:noFill/>
        </p:spPr>
        <p:txBody>
          <a:bodyPr wrap="square" rtlCol="0">
            <a:spAutoFit/>
          </a:bodyPr>
          <a:lstStyle/>
          <a:p>
            <a:pPr algn="ctr"/>
            <a:r>
              <a:rPr lang="en-US" sz="2550" b="1" dirty="0"/>
              <a:t>The usefulness of the CLT is that the distribution of sample means approaches normality regardless of the distribution of the population</a:t>
            </a:r>
          </a:p>
        </p:txBody>
      </p:sp>
      <p:pic>
        <p:nvPicPr>
          <p:cNvPr id="4" name="Picture 3" descr="A diagram of normal distribution&#10;&#10;Description automatically generated">
            <a:extLst>
              <a:ext uri="{FF2B5EF4-FFF2-40B4-BE49-F238E27FC236}">
                <a16:creationId xmlns:a16="http://schemas.microsoft.com/office/drawing/2014/main" id="{D68C422F-C78A-7584-3003-E9F3B1E70265}"/>
              </a:ext>
            </a:extLst>
          </p:cNvPr>
          <p:cNvPicPr>
            <a:picLocks noChangeAspect="1"/>
          </p:cNvPicPr>
          <p:nvPr/>
        </p:nvPicPr>
        <p:blipFill>
          <a:blip r:embed="rId3"/>
          <a:stretch>
            <a:fillRect/>
          </a:stretch>
        </p:blipFill>
        <p:spPr>
          <a:xfrm>
            <a:off x="4891411" y="1147714"/>
            <a:ext cx="5694028" cy="4208057"/>
          </a:xfrm>
          <a:prstGeom prst="rect">
            <a:avLst/>
          </a:prstGeom>
          <a:ln>
            <a:solidFill>
              <a:schemeClr val="tx1"/>
            </a:solidFill>
          </a:ln>
        </p:spPr>
      </p:pic>
      <p:sp>
        <p:nvSpPr>
          <p:cNvPr id="5" name="Title 1">
            <a:extLst>
              <a:ext uri="{FF2B5EF4-FFF2-40B4-BE49-F238E27FC236}">
                <a16:creationId xmlns:a16="http://schemas.microsoft.com/office/drawing/2014/main" id="{CEBFF65D-B0C7-F0C9-F475-0B4057BC3243}"/>
              </a:ext>
            </a:extLst>
          </p:cNvPr>
          <p:cNvSpPr txBox="1">
            <a:spLocks/>
          </p:cNvSpPr>
          <p:nvPr/>
        </p:nvSpPr>
        <p:spPr>
          <a:xfrm>
            <a:off x="24064" y="37923"/>
            <a:ext cx="12192000" cy="721895"/>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Central limit theorem (CLT)</a:t>
            </a:r>
          </a:p>
        </p:txBody>
      </p:sp>
    </p:spTree>
    <p:extLst>
      <p:ext uri="{BB962C8B-B14F-4D97-AF65-F5344CB8AC3E}">
        <p14:creationId xmlns:p14="http://schemas.microsoft.com/office/powerpoint/2010/main" val="1273307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A6989EC-8883-381E-AD15-DFB867DE6FA8}"/>
              </a:ext>
            </a:extLst>
          </p:cNvPr>
          <p:cNvSpPr txBox="1">
            <a:spLocks/>
          </p:cNvSpPr>
          <p:nvPr/>
        </p:nvSpPr>
        <p:spPr>
          <a:xfrm>
            <a:off x="14068" y="38136"/>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Confidence intervals</a:t>
            </a:r>
          </a:p>
        </p:txBody>
      </p:sp>
      <p:sp>
        <p:nvSpPr>
          <p:cNvPr id="5" name="TextBox 4">
            <a:extLst>
              <a:ext uri="{FF2B5EF4-FFF2-40B4-BE49-F238E27FC236}">
                <a16:creationId xmlns:a16="http://schemas.microsoft.com/office/drawing/2014/main" id="{3E79993F-4D1A-F599-4425-629E0B8AF89F}"/>
              </a:ext>
            </a:extLst>
          </p:cNvPr>
          <p:cNvSpPr txBox="1"/>
          <p:nvPr/>
        </p:nvSpPr>
        <p:spPr>
          <a:xfrm>
            <a:off x="238593" y="968449"/>
            <a:ext cx="11831488" cy="954107"/>
          </a:xfrm>
          <a:prstGeom prst="rect">
            <a:avLst/>
          </a:prstGeom>
          <a:noFill/>
        </p:spPr>
        <p:txBody>
          <a:bodyPr wrap="square" rtlCol="0">
            <a:spAutoFit/>
          </a:bodyPr>
          <a:lstStyle/>
          <a:p>
            <a:r>
              <a:rPr lang="en-US" sz="2800" dirty="0"/>
              <a:t>In frequentist inference, a confidence interval (CI) is a </a:t>
            </a:r>
            <a:r>
              <a:rPr lang="en-US" sz="2800" b="1" dirty="0"/>
              <a:t>range of estimates </a:t>
            </a:r>
            <a:r>
              <a:rPr lang="en-US" sz="2800" dirty="0"/>
              <a:t>for an unknown parameter </a:t>
            </a:r>
            <a:r>
              <a:rPr lang="en-US" sz="2800" dirty="0" err="1"/>
              <a:t>Θ</a:t>
            </a:r>
            <a:r>
              <a:rPr lang="en-US" sz="2800" dirty="0"/>
              <a:t>.</a:t>
            </a:r>
          </a:p>
        </p:txBody>
      </p:sp>
      <p:sp>
        <p:nvSpPr>
          <p:cNvPr id="3" name="TextBox 2">
            <a:extLst>
              <a:ext uri="{FF2B5EF4-FFF2-40B4-BE49-F238E27FC236}">
                <a16:creationId xmlns:a16="http://schemas.microsoft.com/office/drawing/2014/main" id="{C723B077-0982-0CD6-8DA2-3A62E76F6434}"/>
              </a:ext>
            </a:extLst>
          </p:cNvPr>
          <p:cNvSpPr txBox="1"/>
          <p:nvPr/>
        </p:nvSpPr>
        <p:spPr>
          <a:xfrm>
            <a:off x="-1" y="6464600"/>
            <a:ext cx="6600825"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Confidence_interval</a:t>
            </a:r>
            <a:r>
              <a:rPr lang="en-US" dirty="0"/>
              <a:t>, 15</a:t>
            </a:r>
            <a:r>
              <a:rPr lang="en-US" baseline="30000" dirty="0"/>
              <a:t>th</a:t>
            </a:r>
            <a:r>
              <a:rPr lang="en-US" dirty="0"/>
              <a:t> August 2024</a:t>
            </a:r>
          </a:p>
        </p:txBody>
      </p:sp>
      <p:sp>
        <p:nvSpPr>
          <p:cNvPr id="6" name="TextBox 5">
            <a:extLst>
              <a:ext uri="{FF2B5EF4-FFF2-40B4-BE49-F238E27FC236}">
                <a16:creationId xmlns:a16="http://schemas.microsoft.com/office/drawing/2014/main" id="{23B25BBC-55D5-F296-CA4B-1ABB5D22F362}"/>
              </a:ext>
            </a:extLst>
          </p:cNvPr>
          <p:cNvSpPr txBox="1"/>
          <p:nvPr/>
        </p:nvSpPr>
        <p:spPr>
          <a:xfrm>
            <a:off x="194044" y="2218128"/>
            <a:ext cx="7458782" cy="3539430"/>
          </a:xfrm>
          <a:prstGeom prst="rect">
            <a:avLst/>
          </a:prstGeom>
          <a:noFill/>
        </p:spPr>
        <p:txBody>
          <a:bodyPr wrap="square" rtlCol="0">
            <a:spAutoFit/>
          </a:bodyPr>
          <a:lstStyle/>
          <a:p>
            <a:r>
              <a:rPr lang="en-US" sz="2800" dirty="0"/>
              <a:t>It is computed at a designated confidence level (e.g., 95% CI). The confidence level represents the long-run proportion of CIs that theoretically contain the true value of the parameter </a:t>
            </a:r>
            <a:r>
              <a:rPr lang="en-US" sz="2800" dirty="0" err="1"/>
              <a:t>Θ</a:t>
            </a:r>
            <a:r>
              <a:rPr lang="en-US" sz="2800" dirty="0"/>
              <a:t>. </a:t>
            </a:r>
          </a:p>
          <a:p>
            <a:endParaRPr lang="en-US" sz="2800" dirty="0"/>
          </a:p>
          <a:p>
            <a:r>
              <a:rPr lang="en-US" sz="2800" dirty="0"/>
              <a:t>For example, out of all intervals computed at the 95% level, 95% of them should contain the parameter’s true value.</a:t>
            </a:r>
          </a:p>
        </p:txBody>
      </p:sp>
      <p:pic>
        <p:nvPicPr>
          <p:cNvPr id="1026" name="Picture 2">
            <a:extLst>
              <a:ext uri="{FF2B5EF4-FFF2-40B4-BE49-F238E27FC236}">
                <a16:creationId xmlns:a16="http://schemas.microsoft.com/office/drawing/2014/main" id="{A3D2A518-E484-AD1F-CAE4-EA38D667CD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2831" y="2032501"/>
            <a:ext cx="4049711" cy="404971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8229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AF3C48B-7A8D-B196-9858-E721D16276F7}"/>
              </a:ext>
            </a:extLst>
          </p:cNvPr>
          <p:cNvSpPr txBox="1"/>
          <p:nvPr/>
        </p:nvSpPr>
        <p:spPr>
          <a:xfrm>
            <a:off x="112540" y="3220980"/>
            <a:ext cx="12051324" cy="615553"/>
          </a:xfrm>
          <a:prstGeom prst="rect">
            <a:avLst/>
          </a:prstGeom>
          <a:noFill/>
        </p:spPr>
        <p:txBody>
          <a:bodyPr wrap="square">
            <a:spAutoFit/>
          </a:bodyPr>
          <a:lstStyle/>
          <a:p>
            <a:r>
              <a:rPr lang="en-US" sz="3400" dirty="0"/>
              <a:t>95% CI = </a:t>
            </a:r>
            <a:r>
              <a:rPr lang="en-GB" sz="3400" b="0" i="0" u="none" strike="noStrike" dirty="0" err="1">
                <a:solidFill>
                  <a:srgbClr val="202124"/>
                </a:solidFill>
                <a:effectLst/>
              </a:rPr>
              <a:t>ẋ</a:t>
            </a:r>
            <a:r>
              <a:rPr lang="en-GB" sz="3400" b="0" i="0" u="none" strike="noStrike" dirty="0">
                <a:solidFill>
                  <a:srgbClr val="202124"/>
                </a:solidFill>
                <a:effectLst/>
              </a:rPr>
              <a:t> </a:t>
            </a:r>
            <a:r>
              <a:rPr lang="en-GB" sz="3400" u="sng" dirty="0">
                <a:solidFill>
                  <a:srgbClr val="202124"/>
                </a:solidFill>
              </a:rPr>
              <a:t>+</a:t>
            </a:r>
            <a:r>
              <a:rPr lang="en-GB" sz="3400" dirty="0">
                <a:solidFill>
                  <a:srgbClr val="202124"/>
                </a:solidFill>
              </a:rPr>
              <a:t> </a:t>
            </a:r>
            <a:r>
              <a:rPr lang="en-US" sz="3400" dirty="0"/>
              <a:t>z</a:t>
            </a:r>
            <a:r>
              <a:rPr lang="en-US" sz="3400" baseline="-25000" dirty="0"/>
              <a:t>0.975</a:t>
            </a:r>
            <a:r>
              <a:rPr lang="en-US" sz="3400" dirty="0"/>
              <a:t> ∙ 𝛔/√(n), where z</a:t>
            </a:r>
            <a:r>
              <a:rPr lang="en-US" sz="3400" baseline="-25000" dirty="0"/>
              <a:t>0.975 </a:t>
            </a:r>
            <a:r>
              <a:rPr lang="en-US" sz="3400" dirty="0"/>
              <a:t>≃ 1.96</a:t>
            </a:r>
            <a:endParaRPr lang="en-US" sz="3400" u="sng" dirty="0"/>
          </a:p>
        </p:txBody>
      </p:sp>
      <p:sp>
        <p:nvSpPr>
          <p:cNvPr id="2" name="TextBox 1">
            <a:extLst>
              <a:ext uri="{FF2B5EF4-FFF2-40B4-BE49-F238E27FC236}">
                <a16:creationId xmlns:a16="http://schemas.microsoft.com/office/drawing/2014/main" id="{0A8918AC-581A-9D0F-8994-4CBFAD7D20DD}"/>
              </a:ext>
            </a:extLst>
          </p:cNvPr>
          <p:cNvSpPr txBox="1"/>
          <p:nvPr/>
        </p:nvSpPr>
        <p:spPr>
          <a:xfrm>
            <a:off x="124631" y="1020711"/>
            <a:ext cx="11546001" cy="584775"/>
          </a:xfrm>
          <a:prstGeom prst="rect">
            <a:avLst/>
          </a:prstGeom>
          <a:noFill/>
        </p:spPr>
        <p:txBody>
          <a:bodyPr wrap="square" rtlCol="0">
            <a:spAutoFit/>
          </a:bodyPr>
          <a:lstStyle/>
          <a:p>
            <a:r>
              <a:rPr lang="en-GB" sz="3200" dirty="0">
                <a:latin typeface="AdvP4C2BEC"/>
              </a:rPr>
              <a:t>Normal data, </a:t>
            </a:r>
            <a:r>
              <a:rPr lang="en-US" sz="3200" dirty="0"/>
              <a:t>𝛔</a:t>
            </a:r>
            <a:r>
              <a:rPr lang="en-GB" sz="3200" dirty="0">
                <a:latin typeface="AdvP4C2BEC"/>
              </a:rPr>
              <a:t> known: one sample z-confidence interval</a:t>
            </a:r>
            <a:endParaRPr lang="en-GB" sz="3200" dirty="0">
              <a:effectLst/>
              <a:latin typeface="AdvP4C2BEC"/>
            </a:endParaRPr>
          </a:p>
        </p:txBody>
      </p:sp>
      <p:sp>
        <p:nvSpPr>
          <p:cNvPr id="4" name="TextBox 3">
            <a:extLst>
              <a:ext uri="{FF2B5EF4-FFF2-40B4-BE49-F238E27FC236}">
                <a16:creationId xmlns:a16="http://schemas.microsoft.com/office/drawing/2014/main" id="{8B9251AC-3C31-07B3-69EA-FB5B2EF8E014}"/>
              </a:ext>
            </a:extLst>
          </p:cNvPr>
          <p:cNvSpPr txBox="1"/>
          <p:nvPr/>
        </p:nvSpPr>
        <p:spPr>
          <a:xfrm>
            <a:off x="140676" y="2009768"/>
            <a:ext cx="11296358" cy="615553"/>
          </a:xfrm>
          <a:prstGeom prst="rect">
            <a:avLst/>
          </a:prstGeom>
          <a:solidFill>
            <a:schemeClr val="accent1">
              <a:lumMod val="20000"/>
              <a:lumOff val="80000"/>
            </a:schemeClr>
          </a:solidFill>
          <a:ln>
            <a:solidFill>
              <a:schemeClr val="tx1"/>
            </a:solidFill>
          </a:ln>
        </p:spPr>
        <p:txBody>
          <a:bodyPr wrap="square" rtlCol="0">
            <a:spAutoFit/>
          </a:bodyPr>
          <a:lstStyle/>
          <a:p>
            <a:r>
              <a:rPr lang="en-GB" sz="3400" dirty="0">
                <a:solidFill>
                  <a:srgbClr val="202124"/>
                </a:solidFill>
              </a:rPr>
              <a:t>Sample </a:t>
            </a:r>
            <a:r>
              <a:rPr lang="en-GB" sz="3400" b="0" i="0" u="none" strike="noStrike" dirty="0">
                <a:solidFill>
                  <a:srgbClr val="202124"/>
                </a:solidFill>
                <a:effectLst/>
              </a:rPr>
              <a:t>mean </a:t>
            </a:r>
            <a:r>
              <a:rPr lang="en-GB" sz="3400" b="0" i="0" u="none" strike="noStrike" dirty="0" err="1">
                <a:solidFill>
                  <a:srgbClr val="202124"/>
                </a:solidFill>
                <a:effectLst/>
              </a:rPr>
              <a:t>ẋ</a:t>
            </a:r>
            <a:r>
              <a:rPr lang="en-GB" sz="3400" baseline="-25000" dirty="0">
                <a:solidFill>
                  <a:srgbClr val="202124"/>
                </a:solidFill>
              </a:rPr>
              <a:t> </a:t>
            </a:r>
            <a:r>
              <a:rPr lang="en-GB" sz="3400" b="0" i="0" u="none" strike="noStrike" dirty="0">
                <a:solidFill>
                  <a:srgbClr val="202124"/>
                </a:solidFill>
                <a:effectLst/>
              </a:rPr>
              <a:t>is </a:t>
            </a:r>
            <a:r>
              <a:rPr lang="en-GB" sz="3400" b="0" i="0" u="sng" strike="noStrike" dirty="0">
                <a:solidFill>
                  <a:srgbClr val="202124"/>
                </a:solidFill>
                <a:effectLst/>
              </a:rPr>
              <a:t>exactly</a:t>
            </a:r>
            <a:r>
              <a:rPr lang="en-GB" sz="3400" b="0" i="0" u="none" strike="noStrike" dirty="0">
                <a:solidFill>
                  <a:srgbClr val="202124"/>
                </a:solidFill>
                <a:effectLst/>
              </a:rPr>
              <a:t> distributed according to N</a:t>
            </a:r>
            <a:r>
              <a:rPr lang="en-US" sz="3400" dirty="0"/>
              <a:t> (𝛍, 𝛔/√(n))</a:t>
            </a:r>
            <a:endParaRPr lang="en-US" sz="3400" baseline="-25000" dirty="0"/>
          </a:p>
        </p:txBody>
      </p:sp>
      <p:sp>
        <p:nvSpPr>
          <p:cNvPr id="5" name="TextBox 4">
            <a:extLst>
              <a:ext uri="{FF2B5EF4-FFF2-40B4-BE49-F238E27FC236}">
                <a16:creationId xmlns:a16="http://schemas.microsoft.com/office/drawing/2014/main" id="{4135A9C2-A16F-49E2-A83B-88AB9CD890CC}"/>
              </a:ext>
            </a:extLst>
          </p:cNvPr>
          <p:cNvSpPr txBox="1"/>
          <p:nvPr/>
        </p:nvSpPr>
        <p:spPr>
          <a:xfrm>
            <a:off x="5788855" y="5407223"/>
            <a:ext cx="4484326" cy="615553"/>
          </a:xfrm>
          <a:prstGeom prst="rect">
            <a:avLst/>
          </a:prstGeom>
          <a:noFill/>
        </p:spPr>
        <p:txBody>
          <a:bodyPr wrap="square" rtlCol="0">
            <a:spAutoFit/>
          </a:bodyPr>
          <a:lstStyle/>
          <a:p>
            <a:pPr algn="r"/>
            <a:r>
              <a:rPr lang="en-US" sz="3400" dirty="0"/>
              <a:t>If you do not know 𝛔…</a:t>
            </a:r>
          </a:p>
        </p:txBody>
      </p:sp>
      <p:pic>
        <p:nvPicPr>
          <p:cNvPr id="2050" name="Picture 2" descr="What is a good question? | Dragonfly Training">
            <a:extLst>
              <a:ext uri="{FF2B5EF4-FFF2-40B4-BE49-F238E27FC236}">
                <a16:creationId xmlns:a16="http://schemas.microsoft.com/office/drawing/2014/main" id="{A1CC018F-3CC9-58B6-B242-0EBFB9CBB1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0" y="4572000"/>
            <a:ext cx="2286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D94CBCBB-8A49-23BE-91E5-6918BCC61798}"/>
              </a:ext>
            </a:extLst>
          </p:cNvPr>
          <p:cNvSpPr txBox="1">
            <a:spLocks/>
          </p:cNvSpPr>
          <p:nvPr/>
        </p:nvSpPr>
        <p:spPr>
          <a:xfrm>
            <a:off x="14068" y="38136"/>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b="1" dirty="0"/>
              <a:t>Confidence intervals for the normal distribution</a:t>
            </a:r>
          </a:p>
        </p:txBody>
      </p:sp>
    </p:spTree>
    <p:extLst>
      <p:ext uri="{BB962C8B-B14F-4D97-AF65-F5344CB8AC3E}">
        <p14:creationId xmlns:p14="http://schemas.microsoft.com/office/powerpoint/2010/main" val="7807713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5677195-3CE7-AB1B-9719-86C0C6174C77}"/>
              </a:ext>
            </a:extLst>
          </p:cNvPr>
          <p:cNvSpPr>
            <a:spLocks noChangeArrowheads="1"/>
          </p:cNvSpPr>
          <p:nvPr/>
        </p:nvSpPr>
        <p:spPr bwMode="auto">
          <a:xfrm>
            <a:off x="147926" y="1111719"/>
            <a:ext cx="12062735"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202122"/>
                </a:solidFill>
                <a:effectLst/>
                <a:latin typeface="+mn-lt"/>
              </a:rPr>
              <a:t>Let x</a:t>
            </a:r>
            <a:r>
              <a:rPr kumimoji="0" lang="en-US" altLang="en-US" sz="2800" b="0" i="0" u="none" strike="noStrike" cap="none" normalizeH="0" baseline="-25000" dirty="0">
                <a:ln>
                  <a:noFill/>
                </a:ln>
                <a:solidFill>
                  <a:srgbClr val="202122"/>
                </a:solidFill>
                <a:effectLst/>
                <a:latin typeface="+mn-lt"/>
              </a:rPr>
              <a:t>1</a:t>
            </a:r>
            <a:r>
              <a:rPr kumimoji="0" lang="en-US" altLang="en-US" sz="2800" b="0" i="0" u="none" strike="noStrike" cap="none" normalizeH="0" baseline="0" dirty="0">
                <a:ln>
                  <a:noFill/>
                </a:ln>
                <a:solidFill>
                  <a:srgbClr val="202122"/>
                </a:solidFill>
                <a:effectLst/>
                <a:latin typeface="+mn-lt"/>
              </a:rPr>
              <a:t>,…,</a:t>
            </a:r>
            <a:r>
              <a:rPr kumimoji="0" lang="en-US" altLang="en-US" sz="2800" b="0" i="0" u="none" strike="noStrike" cap="none" normalizeH="0" baseline="0" dirty="0" err="1">
                <a:ln>
                  <a:noFill/>
                </a:ln>
                <a:solidFill>
                  <a:srgbClr val="202122"/>
                </a:solidFill>
                <a:effectLst/>
                <a:latin typeface="+mn-lt"/>
              </a:rPr>
              <a:t>x</a:t>
            </a:r>
            <a:r>
              <a:rPr kumimoji="0" lang="en-US" altLang="en-US" sz="2800" b="0" i="0" u="none" strike="noStrike" cap="none" normalizeH="0" baseline="-25000" dirty="0" err="1">
                <a:ln>
                  <a:noFill/>
                </a:ln>
                <a:solidFill>
                  <a:srgbClr val="202122"/>
                </a:solidFill>
                <a:effectLst/>
                <a:latin typeface="+mn-lt"/>
              </a:rPr>
              <a:t>n</a:t>
            </a:r>
            <a:r>
              <a:rPr kumimoji="0" lang="en-US" altLang="en-US" sz="2800" b="0" i="0" u="none" strike="noStrike" cap="none" normalizeH="0" baseline="0" dirty="0">
                <a:ln>
                  <a:noFill/>
                </a:ln>
                <a:solidFill>
                  <a:srgbClr val="202122"/>
                </a:solidFill>
                <a:effectLst/>
                <a:latin typeface="+mn-lt"/>
              </a:rPr>
              <a:t> </a:t>
            </a:r>
            <a:r>
              <a:rPr kumimoji="0" lang="en-US" altLang="en-US" sz="2800" b="0" i="0" u="none" strike="noStrike" cap="none" normalizeH="0" baseline="0" dirty="0">
                <a:ln>
                  <a:noFill/>
                </a:ln>
                <a:solidFill>
                  <a:srgbClr val="202122"/>
                </a:solidFill>
                <a:effectLst/>
                <a:latin typeface="+mn-lt"/>
                <a:cs typeface="Arial" panose="020B0604020202020204" pitchFamily="34" charset="0"/>
              </a:rPr>
              <a:t>be independent and identically distributed observations from a normal distribution with mean </a:t>
            </a:r>
            <a:r>
              <a:rPr kumimoji="0" lang="en-US" altLang="en-US" sz="2800" b="1" i="0" u="none" strike="noStrike" cap="none" normalizeH="0" baseline="0" dirty="0">
                <a:ln>
                  <a:noFill/>
                </a:ln>
                <a:solidFill>
                  <a:srgbClr val="202122"/>
                </a:solidFill>
                <a:effectLst/>
                <a:latin typeface="+mn-lt"/>
                <a:cs typeface="Arial" panose="020B0604020202020204" pitchFamily="34" charset="0"/>
              </a:rPr>
              <a:t>𝜇</a:t>
            </a:r>
            <a:r>
              <a:rPr kumimoji="0" lang="en-US" altLang="en-US" sz="2800" b="0" i="0" u="none" strike="noStrike" cap="none" normalizeH="0" baseline="0" dirty="0">
                <a:ln>
                  <a:noFill/>
                </a:ln>
                <a:solidFill>
                  <a:srgbClr val="202122"/>
                </a:solidFill>
                <a:effectLst/>
                <a:latin typeface="+mn-lt"/>
                <a:cs typeface="Arial" panose="020B0604020202020204" pitchFamily="34" charset="0"/>
              </a:rPr>
              <a:t> and std </a:t>
            </a:r>
            <a:r>
              <a:rPr kumimoji="0" lang="en-US" altLang="en-US" sz="2800" b="1" i="0" u="none" strike="noStrike" cap="none" normalizeH="0" baseline="0" dirty="0">
                <a:ln>
                  <a:noFill/>
                </a:ln>
                <a:solidFill>
                  <a:srgbClr val="202122"/>
                </a:solidFill>
                <a:effectLst/>
                <a:latin typeface="+mn-lt"/>
                <a:cs typeface="Arial" panose="020B0604020202020204" pitchFamily="34" charset="0"/>
              </a:rPr>
              <a:t>𝜎</a:t>
            </a:r>
            <a:r>
              <a:rPr kumimoji="0" lang="en-US" altLang="en-US" sz="2800" b="0" i="0" u="none" strike="noStrike" cap="none" normalizeH="0" baseline="0" dirty="0">
                <a:ln>
                  <a:noFill/>
                </a:ln>
                <a:solidFill>
                  <a:srgbClr val="202122"/>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rgbClr val="202122"/>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rgbClr val="202122"/>
              </a:solidFill>
              <a:effectLst/>
              <a:latin typeface="+mn-lt"/>
              <a:cs typeface="Arial" panose="020B0604020202020204" pitchFamily="34" charset="0"/>
            </a:endParaRPr>
          </a:p>
          <a:p>
            <a:pPr marL="0" marR="0" lvl="0" indent="0" algn="l" defTabSz="914400" rtl="0" eaLnBrk="0" fontAlgn="base" latinLnBrk="0" hangingPunct="0">
              <a:spcBef>
                <a:spcPct val="0"/>
              </a:spcBef>
              <a:spcAft>
                <a:spcPct val="0"/>
              </a:spcAft>
              <a:buClrTx/>
              <a:buSzTx/>
              <a:buFontTx/>
              <a:buNone/>
              <a:tabLst/>
            </a:pPr>
            <a:r>
              <a:rPr kumimoji="0" lang="en-US" altLang="en-US" sz="2800" b="0" i="0" u="none" strike="noStrike" cap="none" normalizeH="0" baseline="0" dirty="0">
                <a:ln>
                  <a:noFill/>
                </a:ln>
                <a:solidFill>
                  <a:srgbClr val="202122"/>
                </a:solidFill>
                <a:effectLst/>
                <a:latin typeface="+mn-lt"/>
                <a:cs typeface="Arial" panose="020B0604020202020204" pitchFamily="34" charset="0"/>
              </a:rPr>
              <a:t>The sample mean and unbiased sample standard deviation</a:t>
            </a:r>
            <a:r>
              <a:rPr lang="en-US" altLang="en-US" sz="2800" dirty="0">
                <a:solidFill>
                  <a:srgbClr val="795CB2"/>
                </a:solidFill>
                <a:latin typeface="+mn-lt"/>
                <a:cs typeface="Arial" panose="020B0604020202020204" pitchFamily="34" charset="0"/>
              </a:rPr>
              <a:t> </a:t>
            </a:r>
            <a:r>
              <a:rPr kumimoji="0" lang="en-US" altLang="en-US" sz="2800" b="0" i="0" u="none" strike="noStrike" cap="none" normalizeH="0" baseline="0" dirty="0">
                <a:ln>
                  <a:noFill/>
                </a:ln>
                <a:solidFill>
                  <a:srgbClr val="202122"/>
                </a:solidFill>
                <a:effectLst/>
                <a:latin typeface="+mn-lt"/>
                <a:cs typeface="Arial" panose="020B0604020202020204" pitchFamily="34" charset="0"/>
              </a:rPr>
              <a:t>are given by:</a:t>
            </a:r>
          </a:p>
          <a:p>
            <a:pPr marL="0" marR="0" lvl="0" indent="0" algn="l" defTabSz="914400" rtl="0" eaLnBrk="0" fontAlgn="base" latinLnBrk="0" hangingPunct="0">
              <a:spcBef>
                <a:spcPct val="0"/>
              </a:spcBef>
              <a:spcAft>
                <a:spcPct val="0"/>
              </a:spcAft>
              <a:buClrTx/>
              <a:buSzTx/>
              <a:buFontTx/>
              <a:buNone/>
              <a:tabLst/>
            </a:pPr>
            <a:r>
              <a:rPr lang="en-GB" sz="2800" b="0" i="0" u="none" strike="noStrike" dirty="0" err="1">
                <a:solidFill>
                  <a:srgbClr val="202124"/>
                </a:solidFill>
                <a:effectLst/>
              </a:rPr>
              <a:t>ẋ</a:t>
            </a:r>
            <a:r>
              <a:rPr lang="en-GB" sz="2800" dirty="0">
                <a:solidFill>
                  <a:srgbClr val="202124"/>
                </a:solidFill>
              </a:rPr>
              <a:t> =</a:t>
            </a:r>
            <a:r>
              <a:rPr lang="en-US" altLang="en-US" sz="2800" dirty="0">
                <a:latin typeface="+mn-lt"/>
              </a:rPr>
              <a:t> (x</a:t>
            </a:r>
            <a:r>
              <a:rPr lang="en-US" altLang="en-US" sz="2800" baseline="-25000" dirty="0">
                <a:latin typeface="+mn-lt"/>
              </a:rPr>
              <a:t>1</a:t>
            </a:r>
            <a:r>
              <a:rPr lang="en-US" altLang="en-US" sz="2800" dirty="0">
                <a:latin typeface="+mn-lt"/>
              </a:rPr>
              <a:t>+…+</a:t>
            </a:r>
            <a:r>
              <a:rPr lang="en-US" altLang="en-US" sz="2800" dirty="0" err="1">
                <a:latin typeface="+mn-lt"/>
              </a:rPr>
              <a:t>x</a:t>
            </a:r>
            <a:r>
              <a:rPr lang="en-US" altLang="en-US" sz="2800" baseline="-25000" dirty="0" err="1">
                <a:latin typeface="+mn-lt"/>
              </a:rPr>
              <a:t>n</a:t>
            </a:r>
            <a:r>
              <a:rPr lang="en-US" altLang="en-US" sz="2800" dirty="0">
                <a:latin typeface="+mn-lt"/>
              </a:rPr>
              <a:t>)/n				[biological signal collected in the sample]</a:t>
            </a:r>
          </a:p>
          <a:p>
            <a:pPr marL="0" marR="0" lvl="0" indent="0" algn="l" defTabSz="914400" rtl="0" eaLnBrk="0" fontAlgn="base" latinLnBrk="0" hangingPunct="0">
              <a:spcBef>
                <a:spcPct val="0"/>
              </a:spcBef>
              <a:spcAft>
                <a:spcPct val="0"/>
              </a:spcAft>
              <a:buClrTx/>
              <a:buSzTx/>
              <a:buFontTx/>
              <a:buNone/>
              <a:tabLst/>
            </a:pPr>
            <a:r>
              <a:rPr lang="en-US" altLang="en-US" sz="2800" dirty="0">
                <a:latin typeface="+mn-lt"/>
              </a:rPr>
              <a:t>s</a:t>
            </a:r>
            <a:r>
              <a:rPr kumimoji="0" lang="en-US" altLang="en-US" sz="2800" b="0" i="0" u="none" strike="noStrike" cap="none" normalizeH="0" baseline="0" dirty="0">
                <a:ln>
                  <a:noFill/>
                </a:ln>
                <a:solidFill>
                  <a:schemeClr val="tx1"/>
                </a:solidFill>
                <a:effectLst/>
                <a:latin typeface="+mn-lt"/>
              </a:rPr>
              <a:t>td</a:t>
            </a:r>
            <a:r>
              <a:rPr kumimoji="0" lang="en-US" altLang="en-US" sz="2800" b="0" i="0" u="none" strike="noStrike" cap="none" normalizeH="0" baseline="30000" dirty="0">
                <a:ln>
                  <a:noFill/>
                </a:ln>
                <a:solidFill>
                  <a:schemeClr val="tx1"/>
                </a:solidFill>
                <a:effectLst/>
                <a:latin typeface="+mn-lt"/>
              </a:rPr>
              <a:t>2</a:t>
            </a:r>
            <a:r>
              <a:rPr kumimoji="0" lang="en-US" altLang="en-US" sz="2800" b="0" i="0" u="none" strike="noStrike" cap="none" normalizeH="0" baseline="0" dirty="0">
                <a:ln>
                  <a:noFill/>
                </a:ln>
                <a:solidFill>
                  <a:schemeClr val="tx1"/>
                </a:solidFill>
                <a:effectLst/>
                <a:latin typeface="+mn-lt"/>
              </a:rPr>
              <a:t> = (1/(n-1)) 𝝨</a:t>
            </a:r>
            <a:r>
              <a:rPr kumimoji="0" lang="en-US" altLang="en-US" sz="2800" b="0" i="0" u="none" strike="noStrike" cap="none" normalizeH="0" baseline="-25000" dirty="0" err="1">
                <a:ln>
                  <a:noFill/>
                </a:ln>
                <a:solidFill>
                  <a:schemeClr val="tx1"/>
                </a:solidFill>
                <a:effectLst/>
                <a:latin typeface="+mn-lt"/>
              </a:rPr>
              <a:t>i</a:t>
            </a:r>
            <a:r>
              <a:rPr kumimoji="0" lang="en-US" altLang="en-US" sz="2800" b="0" i="0" u="none" strike="noStrike" cap="none" normalizeH="0" baseline="0" dirty="0">
                <a:ln>
                  <a:noFill/>
                </a:ln>
                <a:solidFill>
                  <a:schemeClr val="tx1"/>
                </a:solidFill>
                <a:effectLst/>
                <a:latin typeface="+mn-lt"/>
              </a:rPr>
              <a:t> (x</a:t>
            </a:r>
            <a:r>
              <a:rPr kumimoji="0" lang="en-US" altLang="en-US" sz="2800" b="0" i="0" u="none" strike="noStrike" cap="none" normalizeH="0" baseline="-25000" dirty="0">
                <a:ln>
                  <a:noFill/>
                </a:ln>
                <a:solidFill>
                  <a:schemeClr val="tx1"/>
                </a:solidFill>
                <a:effectLst/>
                <a:latin typeface="+mn-lt"/>
              </a:rPr>
              <a:t>i</a:t>
            </a:r>
            <a:r>
              <a:rPr kumimoji="0" lang="en-US" altLang="en-US" sz="2800" b="0" i="0" u="none" strike="noStrike" cap="none" normalizeH="0" baseline="0" dirty="0">
                <a:ln>
                  <a:noFill/>
                </a:ln>
                <a:solidFill>
                  <a:schemeClr val="tx1"/>
                </a:solidFill>
                <a:effectLst/>
                <a:latin typeface="+mn-lt"/>
              </a:rPr>
              <a:t> – </a:t>
            </a:r>
            <a:r>
              <a:rPr kumimoji="0" lang="en-US" altLang="en-US" sz="2800" b="0" i="0" u="none" strike="noStrike" cap="none" normalizeH="0" baseline="0" dirty="0" err="1">
                <a:ln>
                  <a:noFill/>
                </a:ln>
                <a:solidFill>
                  <a:schemeClr val="tx1"/>
                </a:solidFill>
                <a:effectLst/>
                <a:latin typeface="+mn-lt"/>
              </a:rPr>
              <a:t>x</a:t>
            </a:r>
            <a:r>
              <a:rPr kumimoji="0" lang="en-US" altLang="en-US" sz="2800" b="0" i="0" u="none" strike="noStrike" cap="none" normalizeH="0" baseline="-25000" dirty="0" err="1">
                <a:ln>
                  <a:noFill/>
                </a:ln>
                <a:solidFill>
                  <a:schemeClr val="tx1"/>
                </a:solidFill>
                <a:effectLst/>
                <a:latin typeface="+mn-lt"/>
              </a:rPr>
              <a:t>m</a:t>
            </a:r>
            <a:r>
              <a:rPr kumimoji="0" lang="en-US" altLang="en-US" sz="2800" b="0" i="0" u="none" strike="noStrike" cap="none" normalizeH="0" baseline="0" dirty="0">
                <a:ln>
                  <a:noFill/>
                </a:ln>
                <a:solidFill>
                  <a:schemeClr val="tx1"/>
                </a:solidFill>
                <a:effectLst/>
                <a:latin typeface="+mn-lt"/>
              </a:rPr>
              <a:t>)</a:t>
            </a:r>
            <a:r>
              <a:rPr kumimoji="0" lang="en-US" altLang="en-US" sz="2800" b="0" i="0" u="none" strike="noStrike" cap="none" normalizeH="0" baseline="30000" dirty="0">
                <a:ln>
                  <a:noFill/>
                </a:ln>
                <a:solidFill>
                  <a:schemeClr val="tx1"/>
                </a:solidFill>
                <a:effectLst/>
                <a:latin typeface="+mn-lt"/>
              </a:rPr>
              <a:t>2		</a:t>
            </a:r>
            <a:r>
              <a:rPr lang="en-US" altLang="en-US" sz="2800" dirty="0">
                <a:latin typeface="+mn-lt"/>
              </a:rPr>
              <a:t>[noise collected in the sample]</a:t>
            </a:r>
          </a:p>
          <a:p>
            <a:pPr marL="0" marR="0" lvl="0" indent="0" algn="l" defTabSz="914400" rtl="0" eaLnBrk="0" fontAlgn="base" latinLnBrk="0" hangingPunct="0">
              <a:spcBef>
                <a:spcPct val="0"/>
              </a:spcBef>
              <a:spcAft>
                <a:spcPct val="0"/>
              </a:spcAft>
              <a:buClrTx/>
              <a:buSzTx/>
              <a:buFontTx/>
              <a:buNone/>
              <a:tabLst/>
            </a:pPr>
            <a:endParaRPr lang="en-US" altLang="en-US" sz="2800" dirty="0">
              <a:latin typeface="+mn-lt"/>
            </a:endParaRPr>
          </a:p>
          <a:p>
            <a:pPr marL="0" marR="0" lvl="0" indent="0" algn="l" defTabSz="914400" rtl="0" eaLnBrk="0" fontAlgn="base" latinLnBrk="0" hangingPunct="0">
              <a:spcBef>
                <a:spcPct val="0"/>
              </a:spcBef>
              <a:spcAft>
                <a:spcPct val="0"/>
              </a:spcAft>
              <a:buClrTx/>
              <a:buSzTx/>
              <a:buFontTx/>
              <a:buNone/>
              <a:tabLst/>
            </a:pPr>
            <a:endParaRPr lang="en-US" altLang="en-US" sz="2800" dirty="0">
              <a:latin typeface="+mn-lt"/>
            </a:endParaRPr>
          </a:p>
          <a:p>
            <a:pPr marL="0" marR="0" lvl="0" indent="0" algn="l" defTabSz="914400" rtl="0" eaLnBrk="0" fontAlgn="base" latinLnBrk="0" hangingPunct="0">
              <a:spcBef>
                <a:spcPct val="0"/>
              </a:spcBef>
              <a:spcAft>
                <a:spcPct val="0"/>
              </a:spcAft>
              <a:buClrTx/>
              <a:buSzTx/>
              <a:buFontTx/>
              <a:buNone/>
              <a:tabLst/>
            </a:pPr>
            <a:r>
              <a:rPr lang="en-US" altLang="en-US" sz="2800" dirty="0">
                <a:latin typeface="+mn-lt"/>
              </a:rPr>
              <a:t>(</a:t>
            </a:r>
            <a:r>
              <a:rPr lang="en-GB" sz="2800" b="0" i="0" u="none" strike="noStrike" dirty="0" err="1">
                <a:solidFill>
                  <a:srgbClr val="202124"/>
                </a:solidFill>
                <a:effectLst/>
              </a:rPr>
              <a:t>ẋ</a:t>
            </a:r>
            <a:r>
              <a:rPr lang="en-GB" sz="2800" dirty="0">
                <a:solidFill>
                  <a:srgbClr val="202124"/>
                </a:solidFill>
              </a:rPr>
              <a:t> </a:t>
            </a:r>
            <a:r>
              <a:rPr lang="en-US" altLang="en-US" sz="2800" dirty="0">
                <a:latin typeface="+mn-lt"/>
              </a:rPr>
              <a:t>- </a:t>
            </a:r>
            <a:r>
              <a:rPr kumimoji="0" lang="en-US" altLang="en-US" sz="2800" b="0" i="0" u="none" strike="noStrike" cap="none" normalizeH="0" baseline="0" dirty="0">
                <a:ln>
                  <a:noFill/>
                </a:ln>
                <a:solidFill>
                  <a:srgbClr val="202122"/>
                </a:solidFill>
                <a:effectLst/>
                <a:latin typeface="+mn-lt"/>
                <a:cs typeface="Arial" panose="020B0604020202020204" pitchFamily="34" charset="0"/>
              </a:rPr>
              <a:t>𝜇) / (std / √n) ∼ t</a:t>
            </a:r>
            <a:r>
              <a:rPr kumimoji="0" lang="en-US" altLang="en-US" sz="2800" b="0" i="0" u="none" strike="noStrike" cap="none" normalizeH="0" baseline="-25000" dirty="0">
                <a:ln>
                  <a:noFill/>
                </a:ln>
                <a:solidFill>
                  <a:srgbClr val="202122"/>
                </a:solidFill>
                <a:effectLst/>
                <a:latin typeface="+mn-lt"/>
                <a:cs typeface="Arial" panose="020B0604020202020204" pitchFamily="34" charset="0"/>
              </a:rPr>
              <a:t>n-1 </a:t>
            </a:r>
            <a:r>
              <a:rPr kumimoji="0" lang="en-US" altLang="en-US" sz="2800" b="0" i="0" u="none" strike="noStrike" cap="none" normalizeH="0" dirty="0">
                <a:ln>
                  <a:noFill/>
                </a:ln>
                <a:solidFill>
                  <a:srgbClr val="202122"/>
                </a:solidFill>
                <a:effectLst/>
                <a:latin typeface="+mn-lt"/>
                <a:cs typeface="Arial" panose="020B0604020202020204" pitchFamily="34" charset="0"/>
              </a:rPr>
              <a:t>is distributed according to a Student’s </a:t>
            </a:r>
            <a:r>
              <a:rPr kumimoji="0" lang="en-US" altLang="en-US" sz="2800" b="0" i="1" u="none" strike="noStrike" cap="none" normalizeH="0" dirty="0">
                <a:ln>
                  <a:noFill/>
                </a:ln>
                <a:solidFill>
                  <a:srgbClr val="202122"/>
                </a:solidFill>
                <a:effectLst/>
                <a:latin typeface="+mn-lt"/>
                <a:cs typeface="Arial" panose="020B0604020202020204" pitchFamily="34" charset="0"/>
              </a:rPr>
              <a:t>t</a:t>
            </a:r>
            <a:r>
              <a:rPr kumimoji="0" lang="en-US" altLang="en-US" sz="2800" b="0" i="0" u="none" strike="noStrike" cap="none" normalizeH="0" dirty="0">
                <a:ln>
                  <a:noFill/>
                </a:ln>
                <a:solidFill>
                  <a:srgbClr val="202122"/>
                </a:solidFill>
                <a:effectLst/>
                <a:latin typeface="+mn-lt"/>
                <a:cs typeface="Arial" panose="020B0604020202020204" pitchFamily="34" charset="0"/>
              </a:rPr>
              <a:t>-distribution with n-1 degrees of freedom</a:t>
            </a:r>
          </a:p>
        </p:txBody>
      </p:sp>
      <p:sp>
        <p:nvSpPr>
          <p:cNvPr id="3" name="AutoShape 3" descr="{\displaystyle x_{1},\ldots ,x_{n}\sim N(\mu ,\sigma ^{2})}">
            <a:extLst>
              <a:ext uri="{FF2B5EF4-FFF2-40B4-BE49-F238E27FC236}">
                <a16:creationId xmlns:a16="http://schemas.microsoft.com/office/drawing/2014/main" id="{EBB2595B-4751-295E-54BE-2194D0E06CC6}"/>
              </a:ext>
            </a:extLst>
          </p:cNvPr>
          <p:cNvSpPr>
            <a:spLocks noChangeAspect="1" noChangeArrowheads="1"/>
          </p:cNvSpPr>
          <p:nvPr/>
        </p:nvSpPr>
        <p:spPr bwMode="auto">
          <a:xfrm>
            <a:off x="517939" y="102173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mu ">
            <a:extLst>
              <a:ext uri="{FF2B5EF4-FFF2-40B4-BE49-F238E27FC236}">
                <a16:creationId xmlns:a16="http://schemas.microsoft.com/office/drawing/2014/main" id="{23F4302E-B7F7-5DCC-E4C0-7AF197B78C68}"/>
              </a:ext>
            </a:extLst>
          </p:cNvPr>
          <p:cNvSpPr>
            <a:spLocks noChangeAspect="1" noChangeArrowheads="1"/>
          </p:cNvSpPr>
          <p:nvPr/>
        </p:nvSpPr>
        <p:spPr bwMode="auto">
          <a:xfrm>
            <a:off x="5890039" y="102173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5" descr="\sigma ^{2}">
            <a:extLst>
              <a:ext uri="{FF2B5EF4-FFF2-40B4-BE49-F238E27FC236}">
                <a16:creationId xmlns:a16="http://schemas.microsoft.com/office/drawing/2014/main" id="{AC60D58E-980A-0E2C-DD61-E1C3B4C8896D}"/>
              </a:ext>
            </a:extLst>
          </p:cNvPr>
          <p:cNvSpPr>
            <a:spLocks noChangeAspect="1" noChangeArrowheads="1"/>
          </p:cNvSpPr>
          <p:nvPr/>
        </p:nvSpPr>
        <p:spPr bwMode="auto">
          <a:xfrm>
            <a:off x="7085427" y="102173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itle 1">
            <a:extLst>
              <a:ext uri="{FF2B5EF4-FFF2-40B4-BE49-F238E27FC236}">
                <a16:creationId xmlns:a16="http://schemas.microsoft.com/office/drawing/2014/main" id="{4AB1FD21-D956-8A44-6B49-0DB026227C2A}"/>
              </a:ext>
            </a:extLst>
          </p:cNvPr>
          <p:cNvSpPr txBox="1">
            <a:spLocks/>
          </p:cNvSpPr>
          <p:nvPr/>
        </p:nvSpPr>
        <p:spPr>
          <a:xfrm>
            <a:off x="46797" y="36481"/>
            <a:ext cx="11910742"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Student’s</a:t>
            </a:r>
            <a:r>
              <a:rPr lang="en-US" sz="5000" b="1" i="1" dirty="0"/>
              <a:t> t</a:t>
            </a:r>
            <a:r>
              <a:rPr lang="en-US" sz="5000" b="1" dirty="0"/>
              <a:t>-distribution</a:t>
            </a:r>
          </a:p>
        </p:txBody>
      </p:sp>
      <p:cxnSp>
        <p:nvCxnSpPr>
          <p:cNvPr id="13" name="Straight Arrow Connector 12">
            <a:extLst>
              <a:ext uri="{FF2B5EF4-FFF2-40B4-BE49-F238E27FC236}">
                <a16:creationId xmlns:a16="http://schemas.microsoft.com/office/drawing/2014/main" id="{CEE28B3C-E50D-ED2C-A3E9-F1A84738938D}"/>
              </a:ext>
            </a:extLst>
          </p:cNvPr>
          <p:cNvCxnSpPr/>
          <p:nvPr/>
        </p:nvCxnSpPr>
        <p:spPr>
          <a:xfrm>
            <a:off x="452726" y="2183345"/>
            <a:ext cx="0" cy="649357"/>
          </a:xfrm>
          <a:prstGeom prst="straightConnector1">
            <a:avLst/>
          </a:prstGeom>
          <a:ln w="127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5806DF3-3775-54F9-7255-67FCB59935BA}"/>
              </a:ext>
            </a:extLst>
          </p:cNvPr>
          <p:cNvCxnSpPr/>
          <p:nvPr/>
        </p:nvCxnSpPr>
        <p:spPr>
          <a:xfrm>
            <a:off x="446102" y="4297065"/>
            <a:ext cx="0" cy="649357"/>
          </a:xfrm>
          <a:prstGeom prst="straightConnector1">
            <a:avLst/>
          </a:prstGeom>
          <a:ln w="127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5307CB5-741F-47FC-3671-D001DFC26F44}"/>
              </a:ext>
            </a:extLst>
          </p:cNvPr>
          <p:cNvSpPr txBox="1"/>
          <p:nvPr/>
        </p:nvSpPr>
        <p:spPr>
          <a:xfrm>
            <a:off x="196947" y="6258217"/>
            <a:ext cx="11816863" cy="523220"/>
          </a:xfrm>
          <a:prstGeom prst="rect">
            <a:avLst/>
          </a:prstGeom>
          <a:solidFill>
            <a:schemeClr val="accent5">
              <a:lumMod val="20000"/>
              <a:lumOff val="80000"/>
            </a:schemeClr>
          </a:solidFill>
          <a:ln>
            <a:solidFill>
              <a:schemeClr val="tx1"/>
            </a:solidFill>
          </a:ln>
        </p:spPr>
        <p:txBody>
          <a:bodyPr wrap="square" rtlCol="0">
            <a:spAutoFit/>
          </a:bodyPr>
          <a:lstStyle/>
          <a:p>
            <a:r>
              <a:rPr lang="en-GB" sz="2800" dirty="0">
                <a:solidFill>
                  <a:srgbClr val="202124"/>
                </a:solidFill>
              </a:rPr>
              <a:t>The </a:t>
            </a:r>
            <a:r>
              <a:rPr lang="en-GB" sz="2800" i="1" dirty="0">
                <a:solidFill>
                  <a:srgbClr val="202124"/>
                </a:solidFill>
              </a:rPr>
              <a:t>t</a:t>
            </a:r>
            <a:r>
              <a:rPr lang="en-GB" sz="2800" dirty="0">
                <a:solidFill>
                  <a:srgbClr val="202124"/>
                </a:solidFill>
              </a:rPr>
              <a:t>-statistic has a probability distribution that not depends on the unknown </a:t>
            </a:r>
            <a:r>
              <a:rPr kumimoji="0" lang="en-US" altLang="en-US" sz="2800" b="1" i="0" u="none" strike="noStrike" cap="none" normalizeH="0" dirty="0">
                <a:ln>
                  <a:noFill/>
                </a:ln>
                <a:solidFill>
                  <a:srgbClr val="202122"/>
                </a:solidFill>
                <a:effectLst/>
                <a:latin typeface="+mn-lt"/>
                <a:cs typeface="Arial" panose="020B0604020202020204" pitchFamily="34" charset="0"/>
              </a:rPr>
              <a:t>𝜎</a:t>
            </a:r>
            <a:endParaRPr lang="en-US" sz="2800" dirty="0"/>
          </a:p>
        </p:txBody>
      </p:sp>
    </p:spTree>
    <p:extLst>
      <p:ext uri="{BB962C8B-B14F-4D97-AF65-F5344CB8AC3E}">
        <p14:creationId xmlns:p14="http://schemas.microsoft.com/office/powerpoint/2010/main" val="3160767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4AB1FD21-D956-8A44-6B49-0DB026227C2A}"/>
              </a:ext>
            </a:extLst>
          </p:cNvPr>
          <p:cNvSpPr txBox="1">
            <a:spLocks/>
          </p:cNvSpPr>
          <p:nvPr/>
        </p:nvSpPr>
        <p:spPr>
          <a:xfrm>
            <a:off x="828672" y="1967266"/>
            <a:ext cx="2886076" cy="2547257"/>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600" b="1" kern="1200" dirty="0">
                <a:solidFill>
                  <a:srgbClr val="FFFFFF"/>
                </a:solidFill>
                <a:latin typeface="+mj-lt"/>
                <a:ea typeface="+mj-ea"/>
                <a:cs typeface="+mj-cs"/>
              </a:rPr>
              <a:t>Student’s</a:t>
            </a:r>
            <a:r>
              <a:rPr lang="en-US" sz="3600" b="1" i="1" kern="1200" dirty="0">
                <a:solidFill>
                  <a:srgbClr val="FFFFFF"/>
                </a:solidFill>
                <a:latin typeface="+mj-lt"/>
                <a:ea typeface="+mj-ea"/>
                <a:cs typeface="+mj-cs"/>
              </a:rPr>
              <a:t> </a:t>
            </a:r>
          </a:p>
          <a:p>
            <a:pPr algn="ctr">
              <a:spcAft>
                <a:spcPts val="600"/>
              </a:spcAft>
            </a:pPr>
            <a:r>
              <a:rPr lang="en-US" sz="3600" b="1" i="1" kern="1200" dirty="0">
                <a:solidFill>
                  <a:srgbClr val="FFFFFF"/>
                </a:solidFill>
                <a:latin typeface="+mj-lt"/>
                <a:ea typeface="+mj-ea"/>
                <a:cs typeface="+mj-cs"/>
              </a:rPr>
              <a:t>t</a:t>
            </a:r>
            <a:r>
              <a:rPr lang="en-US" sz="3600" b="1" kern="1200" dirty="0">
                <a:solidFill>
                  <a:srgbClr val="FFFFFF"/>
                </a:solidFill>
                <a:latin typeface="+mj-lt"/>
                <a:ea typeface="+mj-ea"/>
                <a:cs typeface="+mj-cs"/>
              </a:rPr>
              <a:t>-distribution</a:t>
            </a:r>
          </a:p>
        </p:txBody>
      </p:sp>
      <p:pic>
        <p:nvPicPr>
          <p:cNvPr id="8" name="Picture 7" descr="A diagram of a function&#10;&#10;Description automatically generated">
            <a:extLst>
              <a:ext uri="{FF2B5EF4-FFF2-40B4-BE49-F238E27FC236}">
                <a16:creationId xmlns:a16="http://schemas.microsoft.com/office/drawing/2014/main" id="{1682615E-9E0E-B6F6-6F57-2ECD40ECACE6}"/>
              </a:ext>
            </a:extLst>
          </p:cNvPr>
          <p:cNvPicPr>
            <a:picLocks noChangeAspect="1"/>
          </p:cNvPicPr>
          <p:nvPr/>
        </p:nvPicPr>
        <p:blipFill>
          <a:blip r:embed="rId3"/>
          <a:stretch>
            <a:fillRect/>
          </a:stretch>
        </p:blipFill>
        <p:spPr>
          <a:xfrm>
            <a:off x="4777316" y="715557"/>
            <a:ext cx="6780700" cy="5424557"/>
          </a:xfrm>
          <a:prstGeom prst="rect">
            <a:avLst/>
          </a:prstGeom>
        </p:spPr>
      </p:pic>
    </p:spTree>
    <p:extLst>
      <p:ext uri="{BB962C8B-B14F-4D97-AF65-F5344CB8AC3E}">
        <p14:creationId xmlns:p14="http://schemas.microsoft.com/office/powerpoint/2010/main" val="41803353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AF3C48B-7A8D-B196-9858-E721D16276F7}"/>
              </a:ext>
            </a:extLst>
          </p:cNvPr>
          <p:cNvSpPr txBox="1"/>
          <p:nvPr/>
        </p:nvSpPr>
        <p:spPr>
          <a:xfrm>
            <a:off x="112540" y="3220981"/>
            <a:ext cx="11971608" cy="1138773"/>
          </a:xfrm>
          <a:prstGeom prst="rect">
            <a:avLst/>
          </a:prstGeom>
          <a:noFill/>
        </p:spPr>
        <p:txBody>
          <a:bodyPr wrap="square">
            <a:spAutoFit/>
          </a:bodyPr>
          <a:lstStyle/>
          <a:p>
            <a:r>
              <a:rPr lang="en-US" sz="3400" dirty="0"/>
              <a:t>95% CI = </a:t>
            </a:r>
            <a:r>
              <a:rPr lang="en-GB" sz="3400" b="0" i="0" u="none" strike="noStrike" dirty="0" err="1">
                <a:solidFill>
                  <a:srgbClr val="202124"/>
                </a:solidFill>
                <a:effectLst/>
              </a:rPr>
              <a:t>ẋ</a:t>
            </a:r>
            <a:r>
              <a:rPr lang="en-GB" sz="3400" dirty="0">
                <a:solidFill>
                  <a:srgbClr val="202124"/>
                </a:solidFill>
              </a:rPr>
              <a:t> </a:t>
            </a:r>
            <a:r>
              <a:rPr lang="en-GB" sz="3400" u="sng" dirty="0">
                <a:solidFill>
                  <a:srgbClr val="202124"/>
                </a:solidFill>
              </a:rPr>
              <a:t>+</a:t>
            </a:r>
            <a:r>
              <a:rPr lang="en-GB" sz="3400" dirty="0">
                <a:solidFill>
                  <a:srgbClr val="202124"/>
                </a:solidFill>
              </a:rPr>
              <a:t> </a:t>
            </a:r>
            <a:r>
              <a:rPr lang="en-US" sz="3400" dirty="0"/>
              <a:t>t</a:t>
            </a:r>
            <a:r>
              <a:rPr lang="en-US" sz="3400" baseline="-25000" dirty="0"/>
              <a:t>n-1, 0.975 </a:t>
            </a:r>
            <a:r>
              <a:rPr lang="en-US" sz="3400" dirty="0"/>
              <a:t>∙ std/√(n). </a:t>
            </a:r>
            <a:r>
              <a:rPr lang="en-GB" sz="3400" dirty="0">
                <a:effectLst/>
              </a:rPr>
              <a:t>We use the </a:t>
            </a:r>
            <a:r>
              <a:rPr lang="en-GB" sz="3400" i="1" dirty="0">
                <a:effectLst/>
              </a:rPr>
              <a:t>t</a:t>
            </a:r>
            <a:r>
              <a:rPr lang="en-GB" sz="3400" dirty="0">
                <a:effectLst/>
              </a:rPr>
              <a:t>-tables to obtain these “critical” values </a:t>
            </a:r>
          </a:p>
        </p:txBody>
      </p:sp>
      <p:sp>
        <p:nvSpPr>
          <p:cNvPr id="2" name="TextBox 1">
            <a:extLst>
              <a:ext uri="{FF2B5EF4-FFF2-40B4-BE49-F238E27FC236}">
                <a16:creationId xmlns:a16="http://schemas.microsoft.com/office/drawing/2014/main" id="{0A8918AC-581A-9D0F-8994-4CBFAD7D20DD}"/>
              </a:ext>
            </a:extLst>
          </p:cNvPr>
          <p:cNvSpPr txBox="1"/>
          <p:nvPr/>
        </p:nvSpPr>
        <p:spPr>
          <a:xfrm>
            <a:off x="124631" y="1020711"/>
            <a:ext cx="11546001" cy="584775"/>
          </a:xfrm>
          <a:prstGeom prst="rect">
            <a:avLst/>
          </a:prstGeom>
          <a:noFill/>
        </p:spPr>
        <p:txBody>
          <a:bodyPr wrap="square" rtlCol="0">
            <a:spAutoFit/>
          </a:bodyPr>
          <a:lstStyle/>
          <a:p>
            <a:r>
              <a:rPr lang="en-GB" sz="3200" dirty="0"/>
              <a:t>Normal data, </a:t>
            </a:r>
            <a:r>
              <a:rPr lang="en-US" sz="3200" dirty="0"/>
              <a:t>𝛔</a:t>
            </a:r>
            <a:r>
              <a:rPr lang="en-GB" sz="3200" dirty="0"/>
              <a:t> unknown: one sample </a:t>
            </a:r>
            <a:r>
              <a:rPr lang="en-GB" sz="3200" i="1" dirty="0"/>
              <a:t>t</a:t>
            </a:r>
            <a:r>
              <a:rPr lang="en-GB" sz="3200" dirty="0"/>
              <a:t>-confidence interval</a:t>
            </a:r>
            <a:endParaRPr lang="en-GB" sz="3200" dirty="0">
              <a:effectLst/>
            </a:endParaRPr>
          </a:p>
        </p:txBody>
      </p:sp>
      <p:sp>
        <p:nvSpPr>
          <p:cNvPr id="4" name="TextBox 3">
            <a:extLst>
              <a:ext uri="{FF2B5EF4-FFF2-40B4-BE49-F238E27FC236}">
                <a16:creationId xmlns:a16="http://schemas.microsoft.com/office/drawing/2014/main" id="{8B9251AC-3C31-07B3-69EA-FB5B2EF8E014}"/>
              </a:ext>
            </a:extLst>
          </p:cNvPr>
          <p:cNvSpPr txBox="1"/>
          <p:nvPr/>
        </p:nvSpPr>
        <p:spPr>
          <a:xfrm>
            <a:off x="140676" y="2009768"/>
            <a:ext cx="11971608" cy="600164"/>
          </a:xfrm>
          <a:prstGeom prst="rect">
            <a:avLst/>
          </a:prstGeom>
          <a:solidFill>
            <a:schemeClr val="accent1">
              <a:lumMod val="20000"/>
              <a:lumOff val="80000"/>
            </a:schemeClr>
          </a:solidFill>
          <a:ln>
            <a:solidFill>
              <a:schemeClr val="tx1"/>
            </a:solidFill>
          </a:ln>
        </p:spPr>
        <p:txBody>
          <a:bodyPr wrap="square" rtlCol="0">
            <a:spAutoFit/>
          </a:bodyPr>
          <a:lstStyle/>
          <a:p>
            <a:r>
              <a:rPr lang="en-GB" sz="3300" dirty="0">
                <a:solidFill>
                  <a:srgbClr val="202124"/>
                </a:solidFill>
              </a:rPr>
              <a:t>Sample </a:t>
            </a:r>
            <a:r>
              <a:rPr lang="en-GB" sz="3200" b="0" i="0" u="none" strike="noStrike" dirty="0">
                <a:solidFill>
                  <a:srgbClr val="202124"/>
                </a:solidFill>
                <a:effectLst/>
              </a:rPr>
              <a:t>mean </a:t>
            </a:r>
            <a:r>
              <a:rPr lang="en-GB" sz="3200" b="0" i="0" u="none" strike="noStrike" dirty="0" err="1">
                <a:solidFill>
                  <a:srgbClr val="202124"/>
                </a:solidFill>
                <a:effectLst/>
              </a:rPr>
              <a:t>ẋ</a:t>
            </a:r>
            <a:r>
              <a:rPr lang="en-GB" sz="3300" baseline="-25000" dirty="0">
                <a:solidFill>
                  <a:srgbClr val="202124"/>
                </a:solidFill>
              </a:rPr>
              <a:t> </a:t>
            </a:r>
            <a:r>
              <a:rPr lang="en-GB" sz="3300" dirty="0">
                <a:solidFill>
                  <a:srgbClr val="202124"/>
                </a:solidFill>
              </a:rPr>
              <a:t>-</a:t>
            </a:r>
            <a:r>
              <a:rPr lang="en-GB" sz="3300" baseline="-25000" dirty="0">
                <a:solidFill>
                  <a:srgbClr val="202124"/>
                </a:solidFill>
              </a:rPr>
              <a:t> </a:t>
            </a:r>
            <a:r>
              <a:rPr lang="en-US" sz="3300" dirty="0"/>
              <a:t>𝛍 is</a:t>
            </a:r>
            <a:r>
              <a:rPr lang="en-GB" sz="3300" b="0" i="0" u="none" strike="noStrike" dirty="0">
                <a:solidFill>
                  <a:srgbClr val="202124"/>
                </a:solidFill>
                <a:effectLst/>
              </a:rPr>
              <a:t> </a:t>
            </a:r>
            <a:r>
              <a:rPr lang="en-GB" sz="3300" b="0" i="0" u="sng" strike="noStrike" dirty="0">
                <a:solidFill>
                  <a:srgbClr val="202124"/>
                </a:solidFill>
                <a:effectLst/>
              </a:rPr>
              <a:t>exactly</a:t>
            </a:r>
            <a:r>
              <a:rPr lang="en-GB" sz="3300" b="0" i="0" u="none" strike="noStrike" dirty="0">
                <a:solidFill>
                  <a:srgbClr val="202124"/>
                </a:solidFill>
                <a:effectLst/>
              </a:rPr>
              <a:t> distributed according to [</a:t>
            </a:r>
            <a:r>
              <a:rPr lang="en-US" sz="3300" dirty="0"/>
              <a:t>std/√(n)] ∙</a:t>
            </a:r>
            <a:r>
              <a:rPr lang="en-GB" sz="3300" b="0" i="0" u="none" strike="noStrike" dirty="0">
                <a:solidFill>
                  <a:srgbClr val="202124"/>
                </a:solidFill>
                <a:effectLst/>
              </a:rPr>
              <a:t> </a:t>
            </a:r>
            <a:r>
              <a:rPr kumimoji="0" lang="en-US" altLang="en-US" sz="3300" b="0" i="1" u="none" strike="noStrike" cap="none" normalizeH="0" baseline="0" dirty="0">
                <a:ln>
                  <a:noFill/>
                </a:ln>
                <a:solidFill>
                  <a:srgbClr val="202122"/>
                </a:solidFill>
                <a:effectLst/>
                <a:latin typeface="+mn-lt"/>
                <a:cs typeface="Arial" panose="020B0604020202020204" pitchFamily="34" charset="0"/>
              </a:rPr>
              <a:t>t</a:t>
            </a:r>
            <a:r>
              <a:rPr kumimoji="0" lang="en-US" altLang="en-US" sz="3300" b="0" i="0" u="none" strike="noStrike" cap="none" normalizeH="0" baseline="-25000" dirty="0">
                <a:ln>
                  <a:noFill/>
                </a:ln>
                <a:solidFill>
                  <a:srgbClr val="202122"/>
                </a:solidFill>
                <a:effectLst/>
                <a:latin typeface="+mn-lt"/>
                <a:cs typeface="Arial" panose="020B0604020202020204" pitchFamily="34" charset="0"/>
              </a:rPr>
              <a:t>n-1</a:t>
            </a:r>
            <a:endParaRPr lang="en-US" sz="3300" baseline="-25000" dirty="0"/>
          </a:p>
        </p:txBody>
      </p:sp>
      <p:pic>
        <p:nvPicPr>
          <p:cNvPr id="2050" name="Picture 2" descr="What is a good question? | Dragonfly Training">
            <a:extLst>
              <a:ext uri="{FF2B5EF4-FFF2-40B4-BE49-F238E27FC236}">
                <a16:creationId xmlns:a16="http://schemas.microsoft.com/office/drawing/2014/main" id="{A1CC018F-3CC9-58B6-B242-0EBFB9CBB1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0" y="4572000"/>
            <a:ext cx="2286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B8B53B0-7BF1-AAAF-5652-2A728C9C8371}"/>
              </a:ext>
            </a:extLst>
          </p:cNvPr>
          <p:cNvSpPr txBox="1"/>
          <p:nvPr/>
        </p:nvSpPr>
        <p:spPr>
          <a:xfrm>
            <a:off x="3573194" y="5407223"/>
            <a:ext cx="6699987" cy="615553"/>
          </a:xfrm>
          <a:prstGeom prst="rect">
            <a:avLst/>
          </a:prstGeom>
          <a:noFill/>
        </p:spPr>
        <p:txBody>
          <a:bodyPr wrap="square" rtlCol="0">
            <a:spAutoFit/>
          </a:bodyPr>
          <a:lstStyle/>
          <a:p>
            <a:pPr algn="r"/>
            <a:r>
              <a:rPr lang="en-US" sz="3400" dirty="0"/>
              <a:t>If data are not normally distributed…</a:t>
            </a:r>
          </a:p>
        </p:txBody>
      </p:sp>
      <p:sp>
        <p:nvSpPr>
          <p:cNvPr id="11" name="Title 1">
            <a:extLst>
              <a:ext uri="{FF2B5EF4-FFF2-40B4-BE49-F238E27FC236}">
                <a16:creationId xmlns:a16="http://schemas.microsoft.com/office/drawing/2014/main" id="{79E9AF20-EE5C-02BD-6F47-908499EA0BDB}"/>
              </a:ext>
            </a:extLst>
          </p:cNvPr>
          <p:cNvSpPr txBox="1">
            <a:spLocks/>
          </p:cNvSpPr>
          <p:nvPr/>
        </p:nvSpPr>
        <p:spPr>
          <a:xfrm>
            <a:off x="14068" y="38136"/>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b="1" dirty="0"/>
              <a:t>Confidence intervals for the normal distribution</a:t>
            </a:r>
          </a:p>
        </p:txBody>
      </p:sp>
    </p:spTree>
    <p:extLst>
      <p:ext uri="{BB962C8B-B14F-4D97-AF65-F5344CB8AC3E}">
        <p14:creationId xmlns:p14="http://schemas.microsoft.com/office/powerpoint/2010/main" val="36688453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descr="{\displaystyle x_{1},\ldots ,x_{n}\sim N(\mu ,\sigma ^{2})}">
            <a:extLst>
              <a:ext uri="{FF2B5EF4-FFF2-40B4-BE49-F238E27FC236}">
                <a16:creationId xmlns:a16="http://schemas.microsoft.com/office/drawing/2014/main" id="{EBB2595B-4751-295E-54BE-2194D0E06CC6}"/>
              </a:ext>
            </a:extLst>
          </p:cNvPr>
          <p:cNvSpPr>
            <a:spLocks noChangeAspect="1" noChangeArrowheads="1"/>
          </p:cNvSpPr>
          <p:nvPr/>
        </p:nvSpPr>
        <p:spPr bwMode="auto">
          <a:xfrm>
            <a:off x="517939" y="196019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mu ">
            <a:extLst>
              <a:ext uri="{FF2B5EF4-FFF2-40B4-BE49-F238E27FC236}">
                <a16:creationId xmlns:a16="http://schemas.microsoft.com/office/drawing/2014/main" id="{23F4302E-B7F7-5DCC-E4C0-7AF197B78C68}"/>
              </a:ext>
            </a:extLst>
          </p:cNvPr>
          <p:cNvSpPr>
            <a:spLocks noChangeAspect="1" noChangeArrowheads="1"/>
          </p:cNvSpPr>
          <p:nvPr/>
        </p:nvSpPr>
        <p:spPr bwMode="auto">
          <a:xfrm>
            <a:off x="5890039" y="196019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5" descr="\sigma ^{2}">
            <a:extLst>
              <a:ext uri="{FF2B5EF4-FFF2-40B4-BE49-F238E27FC236}">
                <a16:creationId xmlns:a16="http://schemas.microsoft.com/office/drawing/2014/main" id="{AC60D58E-980A-0E2C-DD61-E1C3B4C8896D}"/>
              </a:ext>
            </a:extLst>
          </p:cNvPr>
          <p:cNvSpPr>
            <a:spLocks noChangeAspect="1" noChangeArrowheads="1"/>
          </p:cNvSpPr>
          <p:nvPr/>
        </p:nvSpPr>
        <p:spPr bwMode="auto">
          <a:xfrm>
            <a:off x="7085427" y="196019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442CC4C7-A3CA-82F9-8950-CE06082C5E0E}"/>
              </a:ext>
            </a:extLst>
          </p:cNvPr>
          <p:cNvSpPr txBox="1"/>
          <p:nvPr/>
        </p:nvSpPr>
        <p:spPr>
          <a:xfrm>
            <a:off x="86618" y="1089908"/>
            <a:ext cx="11927191" cy="984885"/>
          </a:xfrm>
          <a:prstGeom prst="rect">
            <a:avLst/>
          </a:prstGeom>
          <a:noFill/>
        </p:spPr>
        <p:txBody>
          <a:bodyPr wrap="square">
            <a:spAutoFit/>
          </a:bodyPr>
          <a:lstStyle/>
          <a:p>
            <a:pPr marL="0" marR="0" lvl="0" indent="0" algn="l" defTabSz="914400" rtl="0" eaLnBrk="0" fontAlgn="base" latinLnBrk="0" hangingPunct="0">
              <a:spcBef>
                <a:spcPct val="0"/>
              </a:spcBef>
              <a:spcAft>
                <a:spcPct val="0"/>
              </a:spcAft>
              <a:buClrTx/>
              <a:buSzTx/>
              <a:buFontTx/>
              <a:buNone/>
              <a:tabLst/>
            </a:pPr>
            <a:r>
              <a:rPr lang="en-US" altLang="en-US" sz="2900" i="1" dirty="0"/>
              <a:t>t</a:t>
            </a:r>
            <a:r>
              <a:rPr lang="en-US" altLang="en-US" sz="2900" dirty="0">
                <a:latin typeface="+mn-lt"/>
              </a:rPr>
              <a:t>-distribution methods are robust when the sample size is large (n </a:t>
            </a:r>
            <a:r>
              <a:rPr lang="en-US" altLang="en-US" sz="2900" u="sng" dirty="0">
                <a:latin typeface="+mn-lt"/>
              </a:rPr>
              <a:t>&gt;</a:t>
            </a:r>
            <a:r>
              <a:rPr lang="en-US" altLang="en-US" sz="2900" dirty="0">
                <a:latin typeface="+mn-lt"/>
              </a:rPr>
              <a:t> 30). The data should not have extreme outliers or evidence of severe skewness.</a:t>
            </a:r>
          </a:p>
        </p:txBody>
      </p:sp>
      <p:sp>
        <p:nvSpPr>
          <p:cNvPr id="2" name="TextBox 1">
            <a:extLst>
              <a:ext uri="{FF2B5EF4-FFF2-40B4-BE49-F238E27FC236}">
                <a16:creationId xmlns:a16="http://schemas.microsoft.com/office/drawing/2014/main" id="{FBD49425-3DC7-1A66-5F4A-DFBBFA621C23}"/>
              </a:ext>
            </a:extLst>
          </p:cNvPr>
          <p:cNvSpPr txBox="1"/>
          <p:nvPr/>
        </p:nvSpPr>
        <p:spPr>
          <a:xfrm>
            <a:off x="116667" y="2562084"/>
            <a:ext cx="11927191" cy="1877437"/>
          </a:xfrm>
          <a:prstGeom prst="rect">
            <a:avLst/>
          </a:prstGeom>
          <a:noFill/>
        </p:spPr>
        <p:txBody>
          <a:bodyPr wrap="square">
            <a:spAutoFit/>
          </a:bodyPr>
          <a:lstStyle/>
          <a:p>
            <a:pPr marL="0" marR="0" lvl="0" indent="0" algn="l" defTabSz="914400" rtl="0" eaLnBrk="0" fontAlgn="base" latinLnBrk="0" hangingPunct="0">
              <a:spcBef>
                <a:spcPct val="0"/>
              </a:spcBef>
              <a:spcAft>
                <a:spcPct val="0"/>
              </a:spcAft>
              <a:buClrTx/>
              <a:buSzTx/>
              <a:buFontTx/>
              <a:buNone/>
              <a:tabLst/>
            </a:pPr>
            <a:r>
              <a:rPr lang="en-US" altLang="en-US" sz="2900" dirty="0"/>
              <a:t>For small samples it is risky to use </a:t>
            </a:r>
            <a:r>
              <a:rPr lang="en-US" altLang="en-US" sz="2900" i="1" dirty="0"/>
              <a:t>t</a:t>
            </a:r>
            <a:r>
              <a:rPr lang="en-US" altLang="en-US" sz="2900" dirty="0"/>
              <a:t>-confidence intervals. Only use if you are sure the population is roughly normally distributed and the sample has no outliers and very little skew. Otherwise, other methods (e.g. bootstrap) should be used. </a:t>
            </a:r>
            <a:endParaRPr lang="en-US" altLang="en-US" sz="2900" dirty="0">
              <a:latin typeface="+mn-lt"/>
            </a:endParaRPr>
          </a:p>
        </p:txBody>
      </p:sp>
      <p:sp>
        <p:nvSpPr>
          <p:cNvPr id="6" name="Title 1">
            <a:extLst>
              <a:ext uri="{FF2B5EF4-FFF2-40B4-BE49-F238E27FC236}">
                <a16:creationId xmlns:a16="http://schemas.microsoft.com/office/drawing/2014/main" id="{07969106-9D0D-6523-F938-4F2A9C7E3C96}"/>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Consequence of CLT </a:t>
            </a:r>
          </a:p>
        </p:txBody>
      </p:sp>
    </p:spTree>
    <p:extLst>
      <p:ext uri="{BB962C8B-B14F-4D97-AF65-F5344CB8AC3E}">
        <p14:creationId xmlns:p14="http://schemas.microsoft.com/office/powerpoint/2010/main" val="9044849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285C570-5CC2-650C-8474-D67489B2E390}"/>
              </a:ext>
            </a:extLst>
          </p:cNvPr>
          <p:cNvSpPr txBox="1">
            <a:spLocks/>
          </p:cNvSpPr>
          <p:nvPr/>
        </p:nvSpPr>
        <p:spPr>
          <a:xfrm>
            <a:off x="14068" y="52204"/>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Simulations</a:t>
            </a:r>
          </a:p>
        </p:txBody>
      </p:sp>
      <p:sp>
        <p:nvSpPr>
          <p:cNvPr id="4" name="TextBox 3">
            <a:extLst>
              <a:ext uri="{FF2B5EF4-FFF2-40B4-BE49-F238E27FC236}">
                <a16:creationId xmlns:a16="http://schemas.microsoft.com/office/drawing/2014/main" id="{D6AE619E-2723-23EC-FA59-BCFB1F019ECC}"/>
              </a:ext>
            </a:extLst>
          </p:cNvPr>
          <p:cNvSpPr txBox="1"/>
          <p:nvPr/>
        </p:nvSpPr>
        <p:spPr>
          <a:xfrm>
            <a:off x="96633" y="4217441"/>
            <a:ext cx="11982916" cy="492443"/>
          </a:xfrm>
          <a:prstGeom prst="rect">
            <a:avLst/>
          </a:prstGeom>
          <a:noFill/>
        </p:spPr>
        <p:txBody>
          <a:bodyPr wrap="square">
            <a:spAutoFit/>
          </a:bodyPr>
          <a:lstStyle/>
          <a:p>
            <a:r>
              <a:rPr lang="en-GB" sz="2600" dirty="0"/>
              <a:t>https://</a:t>
            </a:r>
            <a:r>
              <a:rPr lang="en-GB" sz="2600" dirty="0" err="1"/>
              <a:t>bioinformatics.cruk.cam.ac.uk</a:t>
            </a:r>
            <a:r>
              <a:rPr lang="en-GB" sz="2600" dirty="0"/>
              <a:t>/apps/stats/central-limit-theorem </a:t>
            </a:r>
          </a:p>
        </p:txBody>
      </p:sp>
      <p:sp>
        <p:nvSpPr>
          <p:cNvPr id="5" name="TextBox 4">
            <a:extLst>
              <a:ext uri="{FF2B5EF4-FFF2-40B4-BE49-F238E27FC236}">
                <a16:creationId xmlns:a16="http://schemas.microsoft.com/office/drawing/2014/main" id="{88C55AD8-27A7-FC8D-F611-3C48C34E4A9E}"/>
              </a:ext>
            </a:extLst>
          </p:cNvPr>
          <p:cNvSpPr txBox="1"/>
          <p:nvPr/>
        </p:nvSpPr>
        <p:spPr>
          <a:xfrm>
            <a:off x="144133" y="2585481"/>
            <a:ext cx="11887916" cy="492443"/>
          </a:xfrm>
          <a:prstGeom prst="rect">
            <a:avLst/>
          </a:prstGeom>
          <a:noFill/>
        </p:spPr>
        <p:txBody>
          <a:bodyPr wrap="square">
            <a:spAutoFit/>
          </a:bodyPr>
          <a:lstStyle/>
          <a:p>
            <a:r>
              <a:rPr lang="en-US" sz="2600" dirty="0"/>
              <a:t>http://bioinformatics-core-shared-</a:t>
            </a:r>
            <a:r>
              <a:rPr lang="en-US" sz="2600" dirty="0" err="1"/>
              <a:t>training.github.io</a:t>
            </a:r>
            <a:r>
              <a:rPr lang="en-US" sz="2600" dirty="0"/>
              <a:t>/</a:t>
            </a:r>
            <a:r>
              <a:rPr lang="en-US" sz="2600" dirty="0" err="1"/>
              <a:t>IntroductionToStats</a:t>
            </a:r>
            <a:r>
              <a:rPr lang="en-US" sz="2600" dirty="0"/>
              <a:t>/</a:t>
            </a:r>
            <a:r>
              <a:rPr lang="en-US" sz="2600" dirty="0" err="1"/>
              <a:t>practical.html</a:t>
            </a:r>
            <a:endParaRPr lang="en-US" sz="2600" dirty="0"/>
          </a:p>
        </p:txBody>
      </p:sp>
      <p:sp>
        <p:nvSpPr>
          <p:cNvPr id="2" name="TextBox 1">
            <a:extLst>
              <a:ext uri="{FF2B5EF4-FFF2-40B4-BE49-F238E27FC236}">
                <a16:creationId xmlns:a16="http://schemas.microsoft.com/office/drawing/2014/main" id="{D78E134F-07C3-4AFC-8FFD-2BA4659AFA89}"/>
              </a:ext>
            </a:extLst>
          </p:cNvPr>
          <p:cNvSpPr txBox="1"/>
          <p:nvPr/>
        </p:nvSpPr>
        <p:spPr>
          <a:xfrm>
            <a:off x="178131" y="3669471"/>
            <a:ext cx="3123210" cy="492443"/>
          </a:xfrm>
          <a:prstGeom prst="rect">
            <a:avLst/>
          </a:prstGeom>
          <a:solidFill>
            <a:schemeClr val="accent6">
              <a:lumMod val="20000"/>
              <a:lumOff val="80000"/>
            </a:schemeClr>
          </a:solidFill>
        </p:spPr>
        <p:txBody>
          <a:bodyPr wrap="square" rtlCol="0">
            <a:spAutoFit/>
          </a:bodyPr>
          <a:lstStyle/>
          <a:p>
            <a:r>
              <a:rPr lang="en-US" sz="2600" dirty="0"/>
              <a:t>Shiny web application</a:t>
            </a:r>
          </a:p>
        </p:txBody>
      </p:sp>
      <p:sp>
        <p:nvSpPr>
          <p:cNvPr id="3" name="TextBox 2">
            <a:extLst>
              <a:ext uri="{FF2B5EF4-FFF2-40B4-BE49-F238E27FC236}">
                <a16:creationId xmlns:a16="http://schemas.microsoft.com/office/drawing/2014/main" id="{E924FE7B-F5CE-AB16-41CD-F73727A518C2}"/>
              </a:ext>
            </a:extLst>
          </p:cNvPr>
          <p:cNvSpPr txBox="1"/>
          <p:nvPr/>
        </p:nvSpPr>
        <p:spPr>
          <a:xfrm>
            <a:off x="213756" y="2039456"/>
            <a:ext cx="1401288" cy="492443"/>
          </a:xfrm>
          <a:prstGeom prst="rect">
            <a:avLst/>
          </a:prstGeom>
          <a:solidFill>
            <a:schemeClr val="accent4">
              <a:lumMod val="20000"/>
              <a:lumOff val="80000"/>
            </a:schemeClr>
          </a:solidFill>
        </p:spPr>
        <p:txBody>
          <a:bodyPr wrap="square" rtlCol="0">
            <a:spAutoFit/>
          </a:bodyPr>
          <a:lstStyle/>
          <a:p>
            <a:r>
              <a:rPr lang="en-US" sz="2600" dirty="0"/>
              <a:t>Exercises</a:t>
            </a:r>
          </a:p>
        </p:txBody>
      </p:sp>
    </p:spTree>
    <p:extLst>
      <p:ext uri="{BB962C8B-B14F-4D97-AF65-F5344CB8AC3E}">
        <p14:creationId xmlns:p14="http://schemas.microsoft.com/office/powerpoint/2010/main" val="25688435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654C9-D461-4F89-47E4-F8735029749F}"/>
              </a:ext>
            </a:extLst>
          </p:cNvPr>
          <p:cNvSpPr txBox="1">
            <a:spLocks/>
          </p:cNvSpPr>
          <p:nvPr/>
        </p:nvSpPr>
        <p:spPr>
          <a:xfrm>
            <a:off x="14068" y="38136"/>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Hypothesis Testing</a:t>
            </a:r>
          </a:p>
        </p:txBody>
      </p:sp>
      <p:sp>
        <p:nvSpPr>
          <p:cNvPr id="3" name="TextBox 2">
            <a:extLst>
              <a:ext uri="{FF2B5EF4-FFF2-40B4-BE49-F238E27FC236}">
                <a16:creationId xmlns:a16="http://schemas.microsoft.com/office/drawing/2014/main" id="{A6D10C2D-6C46-716F-189C-BC752DAD1803}"/>
              </a:ext>
            </a:extLst>
          </p:cNvPr>
          <p:cNvSpPr txBox="1"/>
          <p:nvPr/>
        </p:nvSpPr>
        <p:spPr>
          <a:xfrm>
            <a:off x="168439" y="1058780"/>
            <a:ext cx="11903247" cy="2084866"/>
          </a:xfrm>
          <a:prstGeom prst="rect">
            <a:avLst/>
          </a:prstGeom>
          <a:noFill/>
        </p:spPr>
        <p:txBody>
          <a:bodyPr wrap="square" rtlCol="0">
            <a:spAutoFit/>
          </a:bodyPr>
          <a:lstStyle/>
          <a:p>
            <a:pPr marL="342900" indent="-342900">
              <a:buFont typeface="Wingdings" pitchFamily="2" charset="2"/>
              <a:buChar char="§"/>
            </a:pPr>
            <a:r>
              <a:rPr lang="en-US" sz="3100" dirty="0"/>
              <a:t>A hypothesis is a statement about the population(s).</a:t>
            </a:r>
          </a:p>
          <a:p>
            <a:endParaRPr lang="en-US" sz="1400" dirty="0"/>
          </a:p>
          <a:p>
            <a:pPr>
              <a:lnSpc>
                <a:spcPct val="120000"/>
              </a:lnSpc>
            </a:pPr>
            <a:r>
              <a:rPr lang="en-US" sz="2400" dirty="0"/>
              <a:t>	Example n.1: Carboplatin induced response in at least 70% of NSCLC patients</a:t>
            </a:r>
          </a:p>
          <a:p>
            <a:pPr>
              <a:lnSpc>
                <a:spcPct val="120000"/>
              </a:lnSpc>
            </a:pPr>
            <a:r>
              <a:rPr lang="en-US" sz="2400" dirty="0"/>
              <a:t>	Example n.2: The mean pressure is the same in C57BL/6J and DBA/2J mice</a:t>
            </a:r>
          </a:p>
          <a:p>
            <a:pPr>
              <a:lnSpc>
                <a:spcPct val="120000"/>
              </a:lnSpc>
            </a:pPr>
            <a:r>
              <a:rPr lang="en-US" sz="2400" dirty="0"/>
              <a:t>	Example n.3: The two populations A and B have the same height distribution</a:t>
            </a:r>
          </a:p>
        </p:txBody>
      </p:sp>
      <p:sp>
        <p:nvSpPr>
          <p:cNvPr id="6" name="TextBox 5">
            <a:extLst>
              <a:ext uri="{FF2B5EF4-FFF2-40B4-BE49-F238E27FC236}">
                <a16:creationId xmlns:a16="http://schemas.microsoft.com/office/drawing/2014/main" id="{D56D8FED-D5D6-A39F-90DE-9569FD6FBDD7}"/>
              </a:ext>
            </a:extLst>
          </p:cNvPr>
          <p:cNvSpPr txBox="1"/>
          <p:nvPr/>
        </p:nvSpPr>
        <p:spPr>
          <a:xfrm>
            <a:off x="176458" y="3725781"/>
            <a:ext cx="11903247" cy="2561920"/>
          </a:xfrm>
          <a:prstGeom prst="rect">
            <a:avLst/>
          </a:prstGeom>
          <a:noFill/>
        </p:spPr>
        <p:txBody>
          <a:bodyPr wrap="square" rtlCol="0">
            <a:spAutoFit/>
          </a:bodyPr>
          <a:lstStyle/>
          <a:p>
            <a:pPr marL="342900" indent="-342900">
              <a:buFont typeface="Wingdings" pitchFamily="2" charset="2"/>
              <a:buChar char="§"/>
            </a:pPr>
            <a:r>
              <a:rPr lang="en-US" sz="3100" dirty="0"/>
              <a:t>The goal of a hypothesis test is to decide, </a:t>
            </a:r>
            <a:r>
              <a:rPr lang="en-US" sz="3100" b="1" dirty="0"/>
              <a:t>based on data collected</a:t>
            </a:r>
            <a:r>
              <a:rPr lang="en-US" sz="3100" dirty="0"/>
              <a:t>, which of two complementary hypotheses is true.</a:t>
            </a:r>
          </a:p>
          <a:p>
            <a:endParaRPr lang="en-US" sz="1400" dirty="0"/>
          </a:p>
          <a:p>
            <a:pPr>
              <a:lnSpc>
                <a:spcPct val="120000"/>
              </a:lnSpc>
            </a:pPr>
            <a:r>
              <a:rPr lang="en-US" sz="2400" dirty="0"/>
              <a:t>	Example n.1: 	H</a:t>
            </a:r>
            <a:r>
              <a:rPr lang="en-US" sz="2400" baseline="-25000" dirty="0"/>
              <a:t>0</a:t>
            </a:r>
            <a:r>
              <a:rPr lang="en-US" sz="2400" dirty="0"/>
              <a:t>: RR &lt; 0.70; H</a:t>
            </a:r>
            <a:r>
              <a:rPr lang="en-US" sz="2400" baseline="-25000" dirty="0"/>
              <a:t>1</a:t>
            </a:r>
            <a:r>
              <a:rPr lang="en-US" sz="2400" dirty="0"/>
              <a:t>: RR </a:t>
            </a:r>
            <a:r>
              <a:rPr lang="en-US" sz="2400" u="sng" dirty="0"/>
              <a:t>&gt;</a:t>
            </a:r>
            <a:r>
              <a:rPr lang="en-US" sz="2400" dirty="0"/>
              <a:t> 0.70</a:t>
            </a:r>
          </a:p>
          <a:p>
            <a:pPr>
              <a:lnSpc>
                <a:spcPct val="120000"/>
              </a:lnSpc>
            </a:pPr>
            <a:r>
              <a:rPr lang="en-US" sz="2400" dirty="0"/>
              <a:t>	Example n.2: 	H</a:t>
            </a:r>
            <a:r>
              <a:rPr lang="en-US" sz="2400" baseline="-25000" dirty="0"/>
              <a:t>0</a:t>
            </a:r>
            <a:r>
              <a:rPr lang="en-US" sz="2400" dirty="0"/>
              <a:t>: 𝛍</a:t>
            </a:r>
            <a:r>
              <a:rPr lang="en-US" sz="2400" baseline="-25000" dirty="0"/>
              <a:t>1</a:t>
            </a:r>
            <a:r>
              <a:rPr lang="en-US" sz="2400" dirty="0"/>
              <a:t> = 𝛍</a:t>
            </a:r>
            <a:r>
              <a:rPr lang="en-US" sz="2400" baseline="-25000" dirty="0"/>
              <a:t>2</a:t>
            </a:r>
            <a:r>
              <a:rPr lang="en-US" sz="2400" dirty="0"/>
              <a:t>; H</a:t>
            </a:r>
            <a:r>
              <a:rPr lang="en-US" sz="2400" baseline="-25000" dirty="0"/>
              <a:t>1</a:t>
            </a:r>
            <a:r>
              <a:rPr lang="en-US" sz="2400" dirty="0"/>
              <a:t>: 𝛍</a:t>
            </a:r>
            <a:r>
              <a:rPr lang="en-US" sz="2400" baseline="-25000" dirty="0"/>
              <a:t>1 </a:t>
            </a:r>
            <a:r>
              <a:rPr lang="en-US" sz="2400" dirty="0"/>
              <a:t>≠ 𝛍	</a:t>
            </a:r>
          </a:p>
          <a:p>
            <a:pPr>
              <a:lnSpc>
                <a:spcPct val="120000"/>
              </a:lnSpc>
            </a:pPr>
            <a:r>
              <a:rPr lang="en-US" sz="2400" dirty="0"/>
              <a:t>	Example n.3: 	H</a:t>
            </a:r>
            <a:r>
              <a:rPr lang="en-US" sz="2400" baseline="-25000" dirty="0"/>
              <a:t>0</a:t>
            </a:r>
            <a:r>
              <a:rPr lang="en-US" sz="2400" dirty="0"/>
              <a:t>: D</a:t>
            </a:r>
            <a:r>
              <a:rPr lang="en-US" sz="2400" baseline="-25000" dirty="0"/>
              <a:t>A</a:t>
            </a:r>
            <a:r>
              <a:rPr lang="en-US" sz="2400" dirty="0"/>
              <a:t> = D</a:t>
            </a:r>
            <a:r>
              <a:rPr lang="en-US" sz="2400" baseline="-25000" dirty="0"/>
              <a:t>B</a:t>
            </a:r>
            <a:r>
              <a:rPr lang="en-US" sz="2400" dirty="0"/>
              <a:t>; H</a:t>
            </a:r>
            <a:r>
              <a:rPr lang="en-US" sz="2400" baseline="-25000" dirty="0"/>
              <a:t>1</a:t>
            </a:r>
            <a:r>
              <a:rPr lang="en-US" sz="2400" dirty="0"/>
              <a:t>: D</a:t>
            </a:r>
            <a:r>
              <a:rPr lang="en-US" sz="2400" baseline="-25000" dirty="0"/>
              <a:t>A</a:t>
            </a:r>
            <a:r>
              <a:rPr lang="en-US" sz="2400" dirty="0"/>
              <a:t> ≠ D</a:t>
            </a:r>
            <a:r>
              <a:rPr lang="en-US" sz="2400" baseline="-25000" dirty="0"/>
              <a:t>B</a:t>
            </a:r>
            <a:endParaRPr lang="en-US" sz="2400" dirty="0"/>
          </a:p>
        </p:txBody>
      </p:sp>
    </p:spTree>
    <p:extLst>
      <p:ext uri="{BB962C8B-B14F-4D97-AF65-F5344CB8AC3E}">
        <p14:creationId xmlns:p14="http://schemas.microsoft.com/office/powerpoint/2010/main" val="926253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AA5D3-29BF-DC1B-2EA3-EEFAD95379E5}"/>
              </a:ext>
            </a:extLst>
          </p:cNvPr>
          <p:cNvSpPr>
            <a:spLocks noGrp="1"/>
          </p:cNvSpPr>
          <p:nvPr>
            <p:ph type="ctrTitle"/>
          </p:nvPr>
        </p:nvSpPr>
        <p:spPr>
          <a:xfrm>
            <a:off x="32516" y="41262"/>
            <a:ext cx="9144000" cy="722314"/>
          </a:xfrm>
        </p:spPr>
        <p:txBody>
          <a:bodyPr>
            <a:noAutofit/>
          </a:bodyPr>
          <a:lstStyle/>
          <a:p>
            <a:pPr algn="l"/>
            <a:r>
              <a:rPr lang="en-US" sz="5000" b="1" dirty="0"/>
              <a:t>Data types</a:t>
            </a:r>
          </a:p>
        </p:txBody>
      </p:sp>
      <p:sp>
        <p:nvSpPr>
          <p:cNvPr id="6" name="Down Arrow 5">
            <a:extLst>
              <a:ext uri="{FF2B5EF4-FFF2-40B4-BE49-F238E27FC236}">
                <a16:creationId xmlns:a16="http://schemas.microsoft.com/office/drawing/2014/main" id="{B1970690-D54A-A48F-B2EB-D0D6105029AC}"/>
              </a:ext>
            </a:extLst>
          </p:cNvPr>
          <p:cNvSpPr/>
          <p:nvPr/>
        </p:nvSpPr>
        <p:spPr>
          <a:xfrm>
            <a:off x="185192" y="1157468"/>
            <a:ext cx="590309" cy="5220183"/>
          </a:xfrm>
          <a:prstGeom prst="downArrow">
            <a:avLst/>
          </a:prstGeom>
        </p:spPr>
        <p:style>
          <a:lnRef idx="2">
            <a:schemeClr val="accent6"/>
          </a:lnRef>
          <a:fillRef idx="1">
            <a:schemeClr val="lt1"/>
          </a:fillRef>
          <a:effectRef idx="0">
            <a:schemeClr val="accent6"/>
          </a:effectRef>
          <a:fontRef idx="minor">
            <a:schemeClr val="dk1"/>
          </a:fontRef>
        </p:style>
        <p:txBody>
          <a:bodyPr rtlCol="0" anchor="ctr">
            <a:scene3d>
              <a:camera prst="orthographicFront">
                <a:rot lat="0" lon="0" rev="0"/>
              </a:camera>
              <a:lightRig rig="threePt" dir="t"/>
            </a:scene3d>
          </a:bodyPr>
          <a:lstStyle/>
          <a:p>
            <a:r>
              <a:rPr lang="en-US" b="1" dirty="0"/>
              <a:t>Complexity</a:t>
            </a:r>
          </a:p>
        </p:txBody>
      </p:sp>
      <p:sp>
        <p:nvSpPr>
          <p:cNvPr id="7" name="TextBox 6">
            <a:extLst>
              <a:ext uri="{FF2B5EF4-FFF2-40B4-BE49-F238E27FC236}">
                <a16:creationId xmlns:a16="http://schemas.microsoft.com/office/drawing/2014/main" id="{68C6B3CD-DF2F-2C6E-660B-7F0A05B7B012}"/>
              </a:ext>
            </a:extLst>
          </p:cNvPr>
          <p:cNvSpPr txBox="1"/>
          <p:nvPr/>
        </p:nvSpPr>
        <p:spPr>
          <a:xfrm>
            <a:off x="937549" y="1045485"/>
            <a:ext cx="3402957" cy="646331"/>
          </a:xfrm>
          <a:prstGeom prst="rect">
            <a:avLst/>
          </a:prstGeom>
          <a:noFill/>
        </p:spPr>
        <p:txBody>
          <a:bodyPr wrap="square" rtlCol="0">
            <a:spAutoFit/>
          </a:bodyPr>
          <a:lstStyle/>
          <a:p>
            <a:r>
              <a:rPr lang="en-US" sz="3600" b="1" dirty="0"/>
              <a:t>Qualitative</a:t>
            </a:r>
          </a:p>
        </p:txBody>
      </p:sp>
      <p:sp>
        <p:nvSpPr>
          <p:cNvPr id="8" name="TextBox 7">
            <a:extLst>
              <a:ext uri="{FF2B5EF4-FFF2-40B4-BE49-F238E27FC236}">
                <a16:creationId xmlns:a16="http://schemas.microsoft.com/office/drawing/2014/main" id="{E4B4FFE1-6534-AB4F-04D3-33B3BE0B4754}"/>
              </a:ext>
            </a:extLst>
          </p:cNvPr>
          <p:cNvSpPr txBox="1"/>
          <p:nvPr/>
        </p:nvSpPr>
        <p:spPr>
          <a:xfrm>
            <a:off x="939474" y="3998960"/>
            <a:ext cx="3402957" cy="646331"/>
          </a:xfrm>
          <a:prstGeom prst="rect">
            <a:avLst/>
          </a:prstGeom>
          <a:noFill/>
        </p:spPr>
        <p:txBody>
          <a:bodyPr wrap="square" rtlCol="0">
            <a:spAutoFit/>
          </a:bodyPr>
          <a:lstStyle/>
          <a:p>
            <a:r>
              <a:rPr lang="en-US" sz="3600" b="1" dirty="0"/>
              <a:t>Quantitative</a:t>
            </a:r>
          </a:p>
        </p:txBody>
      </p:sp>
      <p:sp>
        <p:nvSpPr>
          <p:cNvPr id="9" name="Right Arrow 8">
            <a:extLst>
              <a:ext uri="{FF2B5EF4-FFF2-40B4-BE49-F238E27FC236}">
                <a16:creationId xmlns:a16="http://schemas.microsoft.com/office/drawing/2014/main" id="{2720A6A9-CC96-09CC-AB3A-4625A4677846}"/>
              </a:ext>
            </a:extLst>
          </p:cNvPr>
          <p:cNvSpPr/>
          <p:nvPr/>
        </p:nvSpPr>
        <p:spPr>
          <a:xfrm>
            <a:off x="1477699" y="1840376"/>
            <a:ext cx="1099595" cy="219919"/>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C444FF8F-CF9B-E989-BC77-3B12526DF185}"/>
              </a:ext>
            </a:extLst>
          </p:cNvPr>
          <p:cNvSpPr txBox="1"/>
          <p:nvPr/>
        </p:nvSpPr>
        <p:spPr>
          <a:xfrm>
            <a:off x="2704616" y="1713219"/>
            <a:ext cx="2896688" cy="461665"/>
          </a:xfrm>
          <a:prstGeom prst="rect">
            <a:avLst/>
          </a:prstGeom>
          <a:noFill/>
        </p:spPr>
        <p:txBody>
          <a:bodyPr wrap="square" rtlCol="0">
            <a:spAutoFit/>
          </a:bodyPr>
          <a:lstStyle/>
          <a:p>
            <a:r>
              <a:rPr lang="en-US" sz="2400" dirty="0"/>
              <a:t>Binary/dichotomous</a:t>
            </a:r>
          </a:p>
        </p:txBody>
      </p:sp>
      <p:sp>
        <p:nvSpPr>
          <p:cNvPr id="11" name="Right Arrow 10">
            <a:extLst>
              <a:ext uri="{FF2B5EF4-FFF2-40B4-BE49-F238E27FC236}">
                <a16:creationId xmlns:a16="http://schemas.microsoft.com/office/drawing/2014/main" id="{A82129BD-C76E-B3C1-186A-82B124D5334D}"/>
              </a:ext>
            </a:extLst>
          </p:cNvPr>
          <p:cNvSpPr/>
          <p:nvPr/>
        </p:nvSpPr>
        <p:spPr>
          <a:xfrm>
            <a:off x="1502778" y="2571511"/>
            <a:ext cx="1099595" cy="219919"/>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ight Arrow 11">
            <a:extLst>
              <a:ext uri="{FF2B5EF4-FFF2-40B4-BE49-F238E27FC236}">
                <a16:creationId xmlns:a16="http://schemas.microsoft.com/office/drawing/2014/main" id="{3F2FB123-C0AD-CF40-5C01-08722F661ECD}"/>
              </a:ext>
            </a:extLst>
          </p:cNvPr>
          <p:cNvSpPr/>
          <p:nvPr/>
        </p:nvSpPr>
        <p:spPr>
          <a:xfrm>
            <a:off x="1504706" y="3325795"/>
            <a:ext cx="1099595" cy="219919"/>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598F76E1-973B-0CB3-A7A2-0460B2A638F8}"/>
              </a:ext>
            </a:extLst>
          </p:cNvPr>
          <p:cNvSpPr txBox="1"/>
          <p:nvPr/>
        </p:nvSpPr>
        <p:spPr>
          <a:xfrm>
            <a:off x="2718117" y="2428217"/>
            <a:ext cx="2662177" cy="461665"/>
          </a:xfrm>
          <a:prstGeom prst="rect">
            <a:avLst/>
          </a:prstGeom>
          <a:noFill/>
        </p:spPr>
        <p:txBody>
          <a:bodyPr wrap="square" rtlCol="0">
            <a:spAutoFit/>
          </a:bodyPr>
          <a:lstStyle/>
          <a:p>
            <a:r>
              <a:rPr lang="en-US" sz="2400" dirty="0"/>
              <a:t>Nominal</a:t>
            </a:r>
          </a:p>
        </p:txBody>
      </p:sp>
      <p:sp>
        <p:nvSpPr>
          <p:cNvPr id="14" name="TextBox 13">
            <a:extLst>
              <a:ext uri="{FF2B5EF4-FFF2-40B4-BE49-F238E27FC236}">
                <a16:creationId xmlns:a16="http://schemas.microsoft.com/office/drawing/2014/main" id="{B7FD72BF-A393-3AB7-3356-BE3FE52B18DD}"/>
              </a:ext>
            </a:extLst>
          </p:cNvPr>
          <p:cNvSpPr txBox="1"/>
          <p:nvPr/>
        </p:nvSpPr>
        <p:spPr>
          <a:xfrm>
            <a:off x="2745471" y="3196355"/>
            <a:ext cx="2662177" cy="461665"/>
          </a:xfrm>
          <a:prstGeom prst="rect">
            <a:avLst/>
          </a:prstGeom>
          <a:noFill/>
        </p:spPr>
        <p:txBody>
          <a:bodyPr wrap="square" rtlCol="0">
            <a:spAutoFit/>
          </a:bodyPr>
          <a:lstStyle/>
          <a:p>
            <a:r>
              <a:rPr lang="en-US" sz="2400" dirty="0"/>
              <a:t>Ordinal</a:t>
            </a:r>
          </a:p>
        </p:txBody>
      </p:sp>
      <p:sp>
        <p:nvSpPr>
          <p:cNvPr id="15" name="Right Arrow 14">
            <a:extLst>
              <a:ext uri="{FF2B5EF4-FFF2-40B4-BE49-F238E27FC236}">
                <a16:creationId xmlns:a16="http://schemas.microsoft.com/office/drawing/2014/main" id="{1E4F741D-2E30-60BE-354E-2EEF317C2D8D}"/>
              </a:ext>
            </a:extLst>
          </p:cNvPr>
          <p:cNvSpPr/>
          <p:nvPr/>
        </p:nvSpPr>
        <p:spPr>
          <a:xfrm>
            <a:off x="1539431" y="4791987"/>
            <a:ext cx="1099595" cy="219919"/>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ight Arrow 15">
            <a:extLst>
              <a:ext uri="{FF2B5EF4-FFF2-40B4-BE49-F238E27FC236}">
                <a16:creationId xmlns:a16="http://schemas.microsoft.com/office/drawing/2014/main" id="{230C365F-1576-5AFE-4B6B-E566A6B96D1B}"/>
              </a:ext>
            </a:extLst>
          </p:cNvPr>
          <p:cNvSpPr/>
          <p:nvPr/>
        </p:nvSpPr>
        <p:spPr>
          <a:xfrm>
            <a:off x="1552933" y="5534395"/>
            <a:ext cx="1099595" cy="219919"/>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A0D45B5C-5A6E-96BC-0296-4C4F794A62EC}"/>
              </a:ext>
            </a:extLst>
          </p:cNvPr>
          <p:cNvSpPr txBox="1"/>
          <p:nvPr/>
        </p:nvSpPr>
        <p:spPr>
          <a:xfrm>
            <a:off x="2749855" y="5391098"/>
            <a:ext cx="4488072" cy="461665"/>
          </a:xfrm>
          <a:prstGeom prst="rect">
            <a:avLst/>
          </a:prstGeom>
          <a:noFill/>
        </p:spPr>
        <p:txBody>
          <a:bodyPr wrap="square" rtlCol="0">
            <a:spAutoFit/>
          </a:bodyPr>
          <a:lstStyle/>
          <a:p>
            <a:r>
              <a:rPr lang="en-US" sz="2400" dirty="0"/>
              <a:t>Ratio scale (meaningful zero point)</a:t>
            </a:r>
          </a:p>
        </p:txBody>
      </p:sp>
      <p:sp>
        <p:nvSpPr>
          <p:cNvPr id="18" name="TextBox 17">
            <a:extLst>
              <a:ext uri="{FF2B5EF4-FFF2-40B4-BE49-F238E27FC236}">
                <a16:creationId xmlns:a16="http://schemas.microsoft.com/office/drawing/2014/main" id="{C9F9546D-1059-2655-E268-5D197040AB8B}"/>
              </a:ext>
            </a:extLst>
          </p:cNvPr>
          <p:cNvSpPr txBox="1"/>
          <p:nvPr/>
        </p:nvSpPr>
        <p:spPr>
          <a:xfrm>
            <a:off x="2758621" y="4664430"/>
            <a:ext cx="4479306" cy="461665"/>
          </a:xfrm>
          <a:prstGeom prst="rect">
            <a:avLst/>
          </a:prstGeom>
          <a:noFill/>
        </p:spPr>
        <p:txBody>
          <a:bodyPr wrap="square" rtlCol="0">
            <a:spAutoFit/>
          </a:bodyPr>
          <a:lstStyle/>
          <a:p>
            <a:r>
              <a:rPr lang="en-US" sz="2400" dirty="0"/>
              <a:t>Interval scale (arbitrary zero point)</a:t>
            </a:r>
          </a:p>
        </p:txBody>
      </p:sp>
      <p:pic>
        <p:nvPicPr>
          <p:cNvPr id="3078" name="Picture 6" descr="Tumor Grade - NCI">
            <a:extLst>
              <a:ext uri="{FF2B5EF4-FFF2-40B4-BE49-F238E27FC236}">
                <a16:creationId xmlns:a16="http://schemas.microsoft.com/office/drawing/2014/main" id="{35F8EBAE-BBBA-1395-F5C5-93E5F61C8C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7382" y="3060040"/>
            <a:ext cx="2602249" cy="11729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Opposite words with alive and dead 4480595 Vector Art at Vecteezy">
            <a:extLst>
              <a:ext uri="{FF2B5EF4-FFF2-40B4-BE49-F238E27FC236}">
                <a16:creationId xmlns:a16="http://schemas.microsoft.com/office/drawing/2014/main" id="{E4F2F3A4-9305-1AE1-C40F-22B88A496C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21" y="1063154"/>
            <a:ext cx="1894433" cy="143276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Epithelial Ovarian Cancer: The Role of Cell Cycle Genes in the Different  Histotypes">
            <a:extLst>
              <a:ext uri="{FF2B5EF4-FFF2-40B4-BE49-F238E27FC236}">
                <a16:creationId xmlns:a16="http://schemas.microsoft.com/office/drawing/2014/main" id="{CDF981C1-3EA7-2F9E-28D6-A8BE8725BE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4991" y="2060294"/>
            <a:ext cx="2720953" cy="1241997"/>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Fever Information | Mount Sinai - New York">
            <a:extLst>
              <a:ext uri="{FF2B5EF4-FFF2-40B4-BE49-F238E27FC236}">
                <a16:creationId xmlns:a16="http://schemas.microsoft.com/office/drawing/2014/main" id="{278DC706-6055-F178-CBFA-5BFD910021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20825" y="3996823"/>
            <a:ext cx="1894433" cy="1515547"/>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Best Time to Weigh Yourself: Tips for Accurate Weight Tracking">
            <a:extLst>
              <a:ext uri="{FF2B5EF4-FFF2-40B4-BE49-F238E27FC236}">
                <a16:creationId xmlns:a16="http://schemas.microsoft.com/office/drawing/2014/main" id="{A16AAB20-AB72-B04B-AF01-570F0DE696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97504" y="5034756"/>
            <a:ext cx="1857789" cy="1393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3266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B6797-1173-AEF8-A885-BD33FD88F278}"/>
              </a:ext>
            </a:extLst>
          </p:cNvPr>
          <p:cNvSpPr txBox="1">
            <a:spLocks/>
          </p:cNvSpPr>
          <p:nvPr/>
        </p:nvSpPr>
        <p:spPr>
          <a:xfrm>
            <a:off x="14068" y="38136"/>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Hypothesis Testing</a:t>
            </a:r>
          </a:p>
        </p:txBody>
      </p:sp>
      <p:sp>
        <p:nvSpPr>
          <p:cNvPr id="3" name="TextBox 2">
            <a:extLst>
              <a:ext uri="{FF2B5EF4-FFF2-40B4-BE49-F238E27FC236}">
                <a16:creationId xmlns:a16="http://schemas.microsoft.com/office/drawing/2014/main" id="{A89D0AD0-A09F-DB13-3021-540A9D091801}"/>
              </a:ext>
            </a:extLst>
          </p:cNvPr>
          <p:cNvSpPr txBox="1"/>
          <p:nvPr/>
        </p:nvSpPr>
        <p:spPr>
          <a:xfrm>
            <a:off x="168439" y="1058780"/>
            <a:ext cx="11903247" cy="1796197"/>
          </a:xfrm>
          <a:prstGeom prst="rect">
            <a:avLst/>
          </a:prstGeom>
          <a:noFill/>
        </p:spPr>
        <p:txBody>
          <a:bodyPr wrap="square" rtlCol="0">
            <a:spAutoFit/>
          </a:bodyPr>
          <a:lstStyle/>
          <a:p>
            <a:r>
              <a:rPr lang="en-US" sz="3100" dirty="0"/>
              <a:t>H</a:t>
            </a:r>
            <a:r>
              <a:rPr lang="en-US" sz="3100" baseline="-25000" dirty="0"/>
              <a:t>0</a:t>
            </a:r>
            <a:r>
              <a:rPr lang="en-US" sz="3100" dirty="0"/>
              <a:t>: null hypothesis</a:t>
            </a:r>
          </a:p>
          <a:p>
            <a:r>
              <a:rPr lang="en-US" sz="3100" dirty="0"/>
              <a:t>H</a:t>
            </a:r>
            <a:r>
              <a:rPr lang="en-US" sz="3100" baseline="-25000" dirty="0"/>
              <a:t>1</a:t>
            </a:r>
            <a:r>
              <a:rPr lang="en-US" sz="3100" dirty="0"/>
              <a:t>: alternative hypothesis</a:t>
            </a:r>
          </a:p>
          <a:p>
            <a:endParaRPr lang="en-US" sz="1400" dirty="0"/>
          </a:p>
          <a:p>
            <a:pPr>
              <a:lnSpc>
                <a:spcPct val="120000"/>
              </a:lnSpc>
            </a:pPr>
            <a:r>
              <a:rPr lang="en-US" sz="3100" dirty="0"/>
              <a:t>There is no symmetry between H</a:t>
            </a:r>
            <a:r>
              <a:rPr lang="en-US" sz="3100" baseline="-25000" dirty="0"/>
              <a:t>0</a:t>
            </a:r>
            <a:r>
              <a:rPr lang="en-US" sz="3100" dirty="0"/>
              <a:t> and H</a:t>
            </a:r>
            <a:r>
              <a:rPr lang="en-US" sz="3100" baseline="-25000" dirty="0"/>
              <a:t>1</a:t>
            </a:r>
            <a:r>
              <a:rPr lang="en-US" sz="2400" dirty="0"/>
              <a:t>:</a:t>
            </a:r>
            <a:endParaRPr lang="en-US" sz="3100" dirty="0"/>
          </a:p>
        </p:txBody>
      </p:sp>
      <p:sp>
        <p:nvSpPr>
          <p:cNvPr id="6" name="Down Arrow 5">
            <a:extLst>
              <a:ext uri="{FF2B5EF4-FFF2-40B4-BE49-F238E27FC236}">
                <a16:creationId xmlns:a16="http://schemas.microsoft.com/office/drawing/2014/main" id="{B1E1DBBF-407A-4514-A282-56F9CA3039BA}"/>
              </a:ext>
            </a:extLst>
          </p:cNvPr>
          <p:cNvSpPr/>
          <p:nvPr/>
        </p:nvSpPr>
        <p:spPr>
          <a:xfrm>
            <a:off x="213557" y="3066673"/>
            <a:ext cx="653716" cy="2976940"/>
          </a:xfrm>
          <a:prstGeom prst="down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 </a:t>
            </a:r>
            <a:r>
              <a:rPr lang="en-US" dirty="0" err="1">
                <a:solidFill>
                  <a:schemeClr val="tx1"/>
                </a:solidFill>
              </a:rPr>
              <a:t>cedure</a:t>
            </a:r>
            <a:endParaRPr lang="en-US" dirty="0">
              <a:solidFill>
                <a:schemeClr val="tx1"/>
              </a:solidFill>
            </a:endParaRPr>
          </a:p>
        </p:txBody>
      </p:sp>
      <p:sp>
        <p:nvSpPr>
          <p:cNvPr id="7" name="TextBox 6">
            <a:extLst>
              <a:ext uri="{FF2B5EF4-FFF2-40B4-BE49-F238E27FC236}">
                <a16:creationId xmlns:a16="http://schemas.microsoft.com/office/drawing/2014/main" id="{782F3F96-E073-5A5C-BFA4-EBD1269A59A3}"/>
              </a:ext>
            </a:extLst>
          </p:cNvPr>
          <p:cNvSpPr txBox="1"/>
          <p:nvPr/>
        </p:nvSpPr>
        <p:spPr>
          <a:xfrm>
            <a:off x="830177" y="3054615"/>
            <a:ext cx="5642811" cy="523220"/>
          </a:xfrm>
          <a:prstGeom prst="rect">
            <a:avLst/>
          </a:prstGeom>
          <a:noFill/>
        </p:spPr>
        <p:txBody>
          <a:bodyPr wrap="square" rtlCol="0">
            <a:spAutoFit/>
          </a:bodyPr>
          <a:lstStyle/>
          <a:p>
            <a:r>
              <a:rPr lang="en-US" sz="2750" dirty="0"/>
              <a:t>1</a:t>
            </a:r>
            <a:r>
              <a:rPr lang="en-US" sz="2750" baseline="30000" dirty="0"/>
              <a:t>st</a:t>
            </a:r>
            <a:r>
              <a:rPr lang="en-US" sz="2750" dirty="0"/>
              <a:t> step: We assume H</a:t>
            </a:r>
            <a:r>
              <a:rPr lang="en-US" sz="2750" baseline="-25000" dirty="0"/>
              <a:t>0</a:t>
            </a:r>
            <a:r>
              <a:rPr lang="en-US" sz="2750" dirty="0"/>
              <a:t> to be true</a:t>
            </a:r>
          </a:p>
        </p:txBody>
      </p:sp>
      <p:sp>
        <p:nvSpPr>
          <p:cNvPr id="8" name="TextBox 7">
            <a:extLst>
              <a:ext uri="{FF2B5EF4-FFF2-40B4-BE49-F238E27FC236}">
                <a16:creationId xmlns:a16="http://schemas.microsoft.com/office/drawing/2014/main" id="{3CA792A5-8F8C-378B-557A-2D3D203DB2E7}"/>
              </a:ext>
            </a:extLst>
          </p:cNvPr>
          <p:cNvSpPr txBox="1"/>
          <p:nvPr/>
        </p:nvSpPr>
        <p:spPr>
          <a:xfrm>
            <a:off x="814135" y="3938594"/>
            <a:ext cx="11377865" cy="515526"/>
          </a:xfrm>
          <a:prstGeom prst="rect">
            <a:avLst/>
          </a:prstGeom>
          <a:noFill/>
        </p:spPr>
        <p:txBody>
          <a:bodyPr wrap="square" rtlCol="0">
            <a:spAutoFit/>
          </a:bodyPr>
          <a:lstStyle/>
          <a:p>
            <a:r>
              <a:rPr lang="en-US" sz="2750" dirty="0"/>
              <a:t>2</a:t>
            </a:r>
            <a:r>
              <a:rPr lang="en-US" sz="2750" baseline="30000" dirty="0"/>
              <a:t>st</a:t>
            </a:r>
            <a:r>
              <a:rPr lang="en-US" sz="2750" dirty="0"/>
              <a:t> step: The strength of evidence provided by the data </a:t>
            </a:r>
            <a:r>
              <a:rPr lang="en-US" sz="2750" b="1" dirty="0"/>
              <a:t>against</a:t>
            </a:r>
            <a:r>
              <a:rPr lang="en-US" sz="2750" dirty="0"/>
              <a:t> H</a:t>
            </a:r>
            <a:r>
              <a:rPr lang="en-US" sz="2750" baseline="-25000" dirty="0"/>
              <a:t>0 </a:t>
            </a:r>
            <a:r>
              <a:rPr lang="en-US" sz="2750" dirty="0"/>
              <a:t>is measured</a:t>
            </a:r>
          </a:p>
        </p:txBody>
      </p:sp>
      <p:sp>
        <p:nvSpPr>
          <p:cNvPr id="9" name="TextBox 8">
            <a:extLst>
              <a:ext uri="{FF2B5EF4-FFF2-40B4-BE49-F238E27FC236}">
                <a16:creationId xmlns:a16="http://schemas.microsoft.com/office/drawing/2014/main" id="{787437D5-62AC-ED21-C629-B8BCC2CACEA2}"/>
              </a:ext>
            </a:extLst>
          </p:cNvPr>
          <p:cNvSpPr txBox="1"/>
          <p:nvPr/>
        </p:nvSpPr>
        <p:spPr>
          <a:xfrm>
            <a:off x="810120" y="4931022"/>
            <a:ext cx="11377865" cy="1361911"/>
          </a:xfrm>
          <a:prstGeom prst="rect">
            <a:avLst/>
          </a:prstGeom>
          <a:noFill/>
        </p:spPr>
        <p:txBody>
          <a:bodyPr wrap="square" rtlCol="0">
            <a:spAutoFit/>
          </a:bodyPr>
          <a:lstStyle/>
          <a:p>
            <a:r>
              <a:rPr lang="en-US" sz="2750" dirty="0"/>
              <a:t>3</a:t>
            </a:r>
            <a:r>
              <a:rPr lang="en-US" sz="2750" baseline="30000" dirty="0"/>
              <a:t>st</a:t>
            </a:r>
            <a:r>
              <a:rPr lang="en-US" sz="2750" dirty="0"/>
              <a:t> step: If a contradiction is found, H</a:t>
            </a:r>
            <a:r>
              <a:rPr lang="en-US" sz="2750" baseline="-25000" dirty="0"/>
              <a:t>1</a:t>
            </a:r>
            <a:r>
              <a:rPr lang="en-US" sz="2750" dirty="0"/>
              <a:t> is accepted.</a:t>
            </a:r>
          </a:p>
          <a:p>
            <a:r>
              <a:rPr lang="en-US" sz="2750" dirty="0"/>
              <a:t>	    If a contradiction is not found, the method of proof fails and the 		    hypothesis H</a:t>
            </a:r>
            <a:r>
              <a:rPr lang="en-US" sz="2750" baseline="-25000" dirty="0"/>
              <a:t>0</a:t>
            </a:r>
            <a:r>
              <a:rPr lang="en-US" sz="2750" dirty="0"/>
              <a:t> could be either true or false</a:t>
            </a:r>
          </a:p>
        </p:txBody>
      </p:sp>
    </p:spTree>
    <p:extLst>
      <p:ext uri="{BB962C8B-B14F-4D97-AF65-F5344CB8AC3E}">
        <p14:creationId xmlns:p14="http://schemas.microsoft.com/office/powerpoint/2010/main" val="6597188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E4D15-9BB9-4066-3183-86867E7E7D7D}"/>
              </a:ext>
            </a:extLst>
          </p:cNvPr>
          <p:cNvSpPr txBox="1">
            <a:spLocks/>
          </p:cNvSpPr>
          <p:nvPr/>
        </p:nvSpPr>
        <p:spPr>
          <a:xfrm>
            <a:off x="14068" y="38136"/>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Strength of evidence provided by the data</a:t>
            </a:r>
          </a:p>
        </p:txBody>
      </p:sp>
      <p:sp>
        <p:nvSpPr>
          <p:cNvPr id="3" name="TextBox 2">
            <a:extLst>
              <a:ext uri="{FF2B5EF4-FFF2-40B4-BE49-F238E27FC236}">
                <a16:creationId xmlns:a16="http://schemas.microsoft.com/office/drawing/2014/main" id="{F4025239-C6E7-E13F-3A47-43E6BF6A0B8A}"/>
              </a:ext>
            </a:extLst>
          </p:cNvPr>
          <p:cNvSpPr txBox="1"/>
          <p:nvPr/>
        </p:nvSpPr>
        <p:spPr>
          <a:xfrm>
            <a:off x="1051253" y="1217445"/>
            <a:ext cx="6485022" cy="584775"/>
          </a:xfrm>
          <a:prstGeom prst="rect">
            <a:avLst/>
          </a:prstGeom>
          <a:noFill/>
        </p:spPr>
        <p:txBody>
          <a:bodyPr wrap="square" rtlCol="0">
            <a:spAutoFit/>
          </a:bodyPr>
          <a:lstStyle/>
          <a:p>
            <a:r>
              <a:rPr lang="en-US" sz="3100" dirty="0"/>
              <a:t>Data: 			x</a:t>
            </a:r>
            <a:r>
              <a:rPr lang="en-US" sz="3100" baseline="-25000" dirty="0"/>
              <a:t>1</a:t>
            </a:r>
            <a:r>
              <a:rPr lang="en-US" sz="3100" dirty="0"/>
              <a:t>,…,</a:t>
            </a:r>
            <a:r>
              <a:rPr lang="en-US" sz="3100" dirty="0" err="1"/>
              <a:t>x</a:t>
            </a:r>
            <a:r>
              <a:rPr lang="en-US" sz="3100" baseline="-25000" dirty="0" err="1"/>
              <a:t>n</a:t>
            </a:r>
            <a:endParaRPr lang="en-US" sz="3100" baseline="-25000" dirty="0"/>
          </a:p>
        </p:txBody>
      </p:sp>
      <p:sp>
        <p:nvSpPr>
          <p:cNvPr id="6" name="TextBox 5">
            <a:extLst>
              <a:ext uri="{FF2B5EF4-FFF2-40B4-BE49-F238E27FC236}">
                <a16:creationId xmlns:a16="http://schemas.microsoft.com/office/drawing/2014/main" id="{DB5F4BA3-F5E7-0678-AC15-12501283D090}"/>
              </a:ext>
            </a:extLst>
          </p:cNvPr>
          <p:cNvSpPr txBox="1"/>
          <p:nvPr/>
        </p:nvSpPr>
        <p:spPr>
          <a:xfrm>
            <a:off x="1075809" y="2575602"/>
            <a:ext cx="6485022" cy="584775"/>
          </a:xfrm>
          <a:prstGeom prst="rect">
            <a:avLst/>
          </a:prstGeom>
          <a:noFill/>
        </p:spPr>
        <p:txBody>
          <a:bodyPr wrap="square" rtlCol="0">
            <a:spAutoFit/>
          </a:bodyPr>
          <a:lstStyle/>
          <a:p>
            <a:r>
              <a:rPr lang="en-US" sz="3100" dirty="0"/>
              <a:t>Test statistic: 		</a:t>
            </a:r>
            <a:r>
              <a:rPr lang="en-US" sz="3100" dirty="0" err="1"/>
              <a:t>t</a:t>
            </a:r>
            <a:r>
              <a:rPr lang="en-US" sz="3100" baseline="-25000" dirty="0" err="1"/>
              <a:t>s</a:t>
            </a:r>
            <a:r>
              <a:rPr lang="en-US" sz="3100" dirty="0"/>
              <a:t> = f(x</a:t>
            </a:r>
            <a:r>
              <a:rPr lang="en-US" sz="3100" baseline="-25000" dirty="0"/>
              <a:t>1</a:t>
            </a:r>
            <a:r>
              <a:rPr lang="en-US" sz="3100" dirty="0"/>
              <a:t>,…,</a:t>
            </a:r>
            <a:r>
              <a:rPr lang="en-US" sz="3100" dirty="0" err="1"/>
              <a:t>x</a:t>
            </a:r>
            <a:r>
              <a:rPr lang="en-US" sz="3100" baseline="-25000" dirty="0" err="1"/>
              <a:t>n</a:t>
            </a:r>
            <a:r>
              <a:rPr lang="en-US" sz="3100" dirty="0"/>
              <a:t>)</a:t>
            </a:r>
          </a:p>
        </p:txBody>
      </p:sp>
      <p:sp>
        <p:nvSpPr>
          <p:cNvPr id="7" name="Down Arrow 6">
            <a:extLst>
              <a:ext uri="{FF2B5EF4-FFF2-40B4-BE49-F238E27FC236}">
                <a16:creationId xmlns:a16="http://schemas.microsoft.com/office/drawing/2014/main" id="{FA5B1A36-2FEE-258D-E4EA-8FE922654DFB}"/>
              </a:ext>
            </a:extLst>
          </p:cNvPr>
          <p:cNvSpPr/>
          <p:nvPr/>
        </p:nvSpPr>
        <p:spPr>
          <a:xfrm>
            <a:off x="156404" y="1179093"/>
            <a:ext cx="697839" cy="5164557"/>
          </a:xfrm>
          <a:prstGeom prst="down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 </a:t>
            </a:r>
            <a:r>
              <a:rPr lang="en-US" dirty="0" err="1">
                <a:solidFill>
                  <a:schemeClr val="tx1"/>
                </a:solidFill>
              </a:rPr>
              <a:t>cedure</a:t>
            </a:r>
            <a:endParaRPr lang="en-US" dirty="0">
              <a:solidFill>
                <a:schemeClr val="tx1"/>
              </a:solidFill>
            </a:endParaRPr>
          </a:p>
        </p:txBody>
      </p:sp>
      <p:sp>
        <p:nvSpPr>
          <p:cNvPr id="8" name="TextBox 7">
            <a:extLst>
              <a:ext uri="{FF2B5EF4-FFF2-40B4-BE49-F238E27FC236}">
                <a16:creationId xmlns:a16="http://schemas.microsoft.com/office/drawing/2014/main" id="{BEDF5CE2-D12C-62F7-6421-818CD5C862D9}"/>
              </a:ext>
            </a:extLst>
          </p:cNvPr>
          <p:cNvSpPr txBox="1"/>
          <p:nvPr/>
        </p:nvSpPr>
        <p:spPr>
          <a:xfrm>
            <a:off x="1053001" y="4034924"/>
            <a:ext cx="6933708" cy="569387"/>
          </a:xfrm>
          <a:prstGeom prst="rect">
            <a:avLst/>
          </a:prstGeom>
          <a:noFill/>
        </p:spPr>
        <p:txBody>
          <a:bodyPr wrap="square" rtlCol="0">
            <a:spAutoFit/>
          </a:bodyPr>
          <a:lstStyle/>
          <a:p>
            <a:r>
              <a:rPr lang="en-US" sz="3100" dirty="0"/>
              <a:t>Distribution of the test statistic under H</a:t>
            </a:r>
            <a:r>
              <a:rPr lang="en-US" sz="3100" baseline="-25000" dirty="0"/>
              <a:t>0</a:t>
            </a:r>
            <a:r>
              <a:rPr lang="en-US" sz="3100" dirty="0"/>
              <a:t>:</a:t>
            </a:r>
          </a:p>
        </p:txBody>
      </p:sp>
      <p:pic>
        <p:nvPicPr>
          <p:cNvPr id="10" name="Picture 9" descr="A diagram of a normal distribution&#10;&#10;Description automatically generated">
            <a:extLst>
              <a:ext uri="{FF2B5EF4-FFF2-40B4-BE49-F238E27FC236}">
                <a16:creationId xmlns:a16="http://schemas.microsoft.com/office/drawing/2014/main" id="{5798F266-04A0-8BD9-1E34-3ABF0978F269}"/>
              </a:ext>
            </a:extLst>
          </p:cNvPr>
          <p:cNvPicPr>
            <a:picLocks noChangeAspect="1"/>
          </p:cNvPicPr>
          <p:nvPr/>
        </p:nvPicPr>
        <p:blipFill>
          <a:blip r:embed="rId3"/>
          <a:stretch>
            <a:fillRect/>
          </a:stretch>
        </p:blipFill>
        <p:spPr>
          <a:xfrm>
            <a:off x="7928322" y="3024690"/>
            <a:ext cx="4080710" cy="2690903"/>
          </a:xfrm>
          <a:prstGeom prst="rect">
            <a:avLst/>
          </a:prstGeom>
          <a:ln>
            <a:solidFill>
              <a:schemeClr val="tx1"/>
            </a:solidFill>
          </a:ln>
        </p:spPr>
      </p:pic>
      <p:sp>
        <p:nvSpPr>
          <p:cNvPr id="11" name="TextBox 10">
            <a:extLst>
              <a:ext uri="{FF2B5EF4-FFF2-40B4-BE49-F238E27FC236}">
                <a16:creationId xmlns:a16="http://schemas.microsoft.com/office/drawing/2014/main" id="{A66ABCF0-68A7-8BD6-7B2A-C53BC23CA0EB}"/>
              </a:ext>
            </a:extLst>
          </p:cNvPr>
          <p:cNvSpPr txBox="1"/>
          <p:nvPr/>
        </p:nvSpPr>
        <p:spPr>
          <a:xfrm>
            <a:off x="1051253" y="6040401"/>
            <a:ext cx="10984343" cy="461665"/>
          </a:xfrm>
          <a:prstGeom prst="rect">
            <a:avLst/>
          </a:prstGeom>
          <a:solidFill>
            <a:schemeClr val="accent1">
              <a:lumMod val="20000"/>
              <a:lumOff val="80000"/>
            </a:schemeClr>
          </a:solidFill>
        </p:spPr>
        <p:txBody>
          <a:bodyPr wrap="square" rtlCol="0">
            <a:spAutoFit/>
          </a:bodyPr>
          <a:lstStyle/>
          <a:p>
            <a:r>
              <a:rPr lang="en-US" sz="2400" dirty="0"/>
              <a:t>The p-value is the statistical index used to measure the strength of evidence against H</a:t>
            </a:r>
            <a:r>
              <a:rPr lang="en-US" sz="2400" baseline="-25000" dirty="0"/>
              <a:t>0</a:t>
            </a:r>
            <a:r>
              <a:rPr lang="en-US" sz="2400" dirty="0"/>
              <a:t>.</a:t>
            </a:r>
          </a:p>
        </p:txBody>
      </p:sp>
    </p:spTree>
    <p:extLst>
      <p:ext uri="{BB962C8B-B14F-4D97-AF65-F5344CB8AC3E}">
        <p14:creationId xmlns:p14="http://schemas.microsoft.com/office/powerpoint/2010/main" val="1052151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E4D15-9BB9-4066-3183-86867E7E7D7D}"/>
              </a:ext>
            </a:extLst>
          </p:cNvPr>
          <p:cNvSpPr txBox="1">
            <a:spLocks/>
          </p:cNvSpPr>
          <p:nvPr/>
        </p:nvSpPr>
        <p:spPr>
          <a:xfrm>
            <a:off x="14068" y="38136"/>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Evidence provided by the data</a:t>
            </a:r>
          </a:p>
        </p:txBody>
      </p:sp>
      <p:sp>
        <p:nvSpPr>
          <p:cNvPr id="4" name="TextBox 3">
            <a:extLst>
              <a:ext uri="{FF2B5EF4-FFF2-40B4-BE49-F238E27FC236}">
                <a16:creationId xmlns:a16="http://schemas.microsoft.com/office/drawing/2014/main" id="{AE5E069B-42E5-AF93-3DB7-4005EA7201AA}"/>
              </a:ext>
            </a:extLst>
          </p:cNvPr>
          <p:cNvSpPr txBox="1"/>
          <p:nvPr/>
        </p:nvSpPr>
        <p:spPr>
          <a:xfrm>
            <a:off x="168439" y="1058780"/>
            <a:ext cx="11903247" cy="1061829"/>
          </a:xfrm>
          <a:prstGeom prst="rect">
            <a:avLst/>
          </a:prstGeom>
          <a:noFill/>
        </p:spPr>
        <p:txBody>
          <a:bodyPr wrap="square" rtlCol="0">
            <a:spAutoFit/>
          </a:bodyPr>
          <a:lstStyle/>
          <a:p>
            <a:r>
              <a:rPr lang="en-US" sz="3100" dirty="0"/>
              <a:t>H</a:t>
            </a:r>
            <a:r>
              <a:rPr lang="en-US" sz="3100" baseline="-25000" dirty="0"/>
              <a:t>0</a:t>
            </a:r>
            <a:r>
              <a:rPr lang="en-US" sz="3100" dirty="0"/>
              <a:t>: </a:t>
            </a:r>
            <a:r>
              <a:rPr lang="en-US" sz="3100" dirty="0" err="1"/>
              <a:t>θ</a:t>
            </a:r>
            <a:r>
              <a:rPr lang="en-US" sz="3100" dirty="0"/>
              <a:t> = 0, </a:t>
            </a:r>
            <a:r>
              <a:rPr lang="en-US" sz="3100" dirty="0" err="1"/>
              <a:t>θ</a:t>
            </a:r>
            <a:r>
              <a:rPr lang="en-US" sz="3100" dirty="0"/>
              <a:t> ∈ {0, 1, 2}</a:t>
            </a:r>
          </a:p>
          <a:p>
            <a:r>
              <a:rPr lang="en-US" sz="3100" dirty="0"/>
              <a:t>H</a:t>
            </a:r>
            <a:r>
              <a:rPr lang="en-US" sz="3100" baseline="-25000" dirty="0"/>
              <a:t>1</a:t>
            </a:r>
            <a:r>
              <a:rPr lang="en-US" sz="3100" dirty="0"/>
              <a:t>: </a:t>
            </a:r>
            <a:r>
              <a:rPr lang="en-US" sz="3100" dirty="0" err="1"/>
              <a:t>θ</a:t>
            </a:r>
            <a:r>
              <a:rPr lang="en-US" sz="3100" dirty="0"/>
              <a:t> </a:t>
            </a:r>
            <a:r>
              <a:rPr lang="en-US" sz="3200" dirty="0"/>
              <a:t>=</a:t>
            </a:r>
            <a:r>
              <a:rPr lang="en-US" sz="3100" dirty="0"/>
              <a:t> 1,2</a:t>
            </a:r>
          </a:p>
        </p:txBody>
      </p:sp>
      <p:sp>
        <p:nvSpPr>
          <p:cNvPr id="9" name="TextBox 8">
            <a:extLst>
              <a:ext uri="{FF2B5EF4-FFF2-40B4-BE49-F238E27FC236}">
                <a16:creationId xmlns:a16="http://schemas.microsoft.com/office/drawing/2014/main" id="{1EA6F52D-B86C-0C18-467F-2B8A8568A67D}"/>
              </a:ext>
            </a:extLst>
          </p:cNvPr>
          <p:cNvSpPr txBox="1"/>
          <p:nvPr/>
        </p:nvSpPr>
        <p:spPr>
          <a:xfrm>
            <a:off x="168439" y="2467484"/>
            <a:ext cx="6894098" cy="569387"/>
          </a:xfrm>
          <a:prstGeom prst="rect">
            <a:avLst/>
          </a:prstGeom>
          <a:noFill/>
        </p:spPr>
        <p:txBody>
          <a:bodyPr wrap="square">
            <a:spAutoFit/>
          </a:bodyPr>
          <a:lstStyle/>
          <a:p>
            <a:r>
              <a:rPr lang="en-US" sz="3100" dirty="0"/>
              <a:t>Distribution of the test statistic under H</a:t>
            </a:r>
            <a:r>
              <a:rPr lang="en-US" sz="3100" baseline="-25000" dirty="0"/>
              <a:t>0</a:t>
            </a:r>
            <a:r>
              <a:rPr lang="en-US" sz="3100" dirty="0"/>
              <a:t>:</a:t>
            </a:r>
          </a:p>
        </p:txBody>
      </p:sp>
      <p:graphicFrame>
        <p:nvGraphicFramePr>
          <p:cNvPr id="12" name="Table 11">
            <a:extLst>
              <a:ext uri="{FF2B5EF4-FFF2-40B4-BE49-F238E27FC236}">
                <a16:creationId xmlns:a16="http://schemas.microsoft.com/office/drawing/2014/main" id="{FCAF7488-B17E-622C-7C1A-4DA652EDA10A}"/>
              </a:ext>
            </a:extLst>
          </p:cNvPr>
          <p:cNvGraphicFramePr>
            <a:graphicFrameLocks noGrp="1"/>
          </p:cNvGraphicFramePr>
          <p:nvPr>
            <p:extLst>
              <p:ext uri="{D42A27DB-BD31-4B8C-83A1-F6EECF244321}">
                <p14:modId xmlns:p14="http://schemas.microsoft.com/office/powerpoint/2010/main" val="1733853745"/>
              </p:ext>
            </p:extLst>
          </p:nvPr>
        </p:nvGraphicFramePr>
        <p:xfrm>
          <a:off x="263358" y="3084394"/>
          <a:ext cx="8128000" cy="12344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995020491"/>
                    </a:ext>
                  </a:extLst>
                </a:gridCol>
                <a:gridCol w="1625600">
                  <a:extLst>
                    <a:ext uri="{9D8B030D-6E8A-4147-A177-3AD203B41FA5}">
                      <a16:colId xmlns:a16="http://schemas.microsoft.com/office/drawing/2014/main" val="1560216640"/>
                    </a:ext>
                  </a:extLst>
                </a:gridCol>
                <a:gridCol w="1625600">
                  <a:extLst>
                    <a:ext uri="{9D8B030D-6E8A-4147-A177-3AD203B41FA5}">
                      <a16:colId xmlns:a16="http://schemas.microsoft.com/office/drawing/2014/main" val="4207007727"/>
                    </a:ext>
                  </a:extLst>
                </a:gridCol>
                <a:gridCol w="1625600">
                  <a:extLst>
                    <a:ext uri="{9D8B030D-6E8A-4147-A177-3AD203B41FA5}">
                      <a16:colId xmlns:a16="http://schemas.microsoft.com/office/drawing/2014/main" val="3090225201"/>
                    </a:ext>
                  </a:extLst>
                </a:gridCol>
                <a:gridCol w="1625600">
                  <a:extLst>
                    <a:ext uri="{9D8B030D-6E8A-4147-A177-3AD203B41FA5}">
                      <a16:colId xmlns:a16="http://schemas.microsoft.com/office/drawing/2014/main" val="506187760"/>
                    </a:ext>
                  </a:extLst>
                </a:gridCol>
              </a:tblGrid>
              <a:tr h="370840">
                <a:tc>
                  <a:txBody>
                    <a:bodyPr/>
                    <a:lstStyle/>
                    <a:p>
                      <a:r>
                        <a:rPr lang="en-US" sz="2100" dirty="0" err="1">
                          <a:solidFill>
                            <a:schemeClr val="tx1"/>
                          </a:solidFill>
                        </a:rPr>
                        <a:t>t</a:t>
                      </a:r>
                      <a:r>
                        <a:rPr lang="en-US" sz="2100" baseline="-25000" dirty="0" err="1">
                          <a:solidFill>
                            <a:schemeClr val="tx1"/>
                          </a:solidFill>
                        </a:rPr>
                        <a:t>s</a:t>
                      </a:r>
                      <a:endParaRPr lang="en-US" sz="210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sz="21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1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1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1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5718600"/>
                  </a:ext>
                </a:extLst>
              </a:tr>
              <a:tr h="370840">
                <a:tc>
                  <a:txBody>
                    <a:bodyPr/>
                    <a:lstStyle/>
                    <a:p>
                      <a:r>
                        <a:rPr lang="en-US" sz="2100" b="1" dirty="0"/>
                        <a:t>Prob (</a:t>
                      </a:r>
                      <a:r>
                        <a:rPr lang="en-US" sz="2100" b="1" dirty="0" err="1"/>
                        <a:t>t</a:t>
                      </a:r>
                      <a:r>
                        <a:rPr lang="en-US" sz="2100" b="1" baseline="-25000" dirty="0" err="1"/>
                        <a:t>s</a:t>
                      </a:r>
                      <a:r>
                        <a:rPr lang="en-US" sz="2100" b="1" dirty="0"/>
                        <a:t> | H</a:t>
                      </a:r>
                      <a:r>
                        <a:rPr lang="en-US" sz="2100" b="1" baseline="-25000" dirty="0"/>
                        <a:t>0</a:t>
                      </a:r>
                      <a:r>
                        <a:rPr lang="en-US" sz="2100" b="1"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sz="2100" dirty="0"/>
                        <a:t>0.980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100" dirty="0"/>
                        <a:t>0.005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100" dirty="0"/>
                        <a:t>0.005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100" dirty="0"/>
                        <a:t>0.010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8294484"/>
                  </a:ext>
                </a:extLst>
              </a:tr>
              <a:tr h="370840">
                <a:tc>
                  <a:txBody>
                    <a:bodyPr/>
                    <a:lstStyle/>
                    <a:p>
                      <a:r>
                        <a:rPr lang="en-US" sz="2100" b="1" dirty="0"/>
                        <a:t>P-value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sz="2100"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100" dirty="0"/>
                        <a:t>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100" dirty="0"/>
                        <a:t>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100" dirty="0"/>
                        <a:t>0.020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01436594"/>
                  </a:ext>
                </a:extLst>
              </a:tr>
            </a:tbl>
          </a:graphicData>
        </a:graphic>
      </p:graphicFrame>
      <p:sp>
        <p:nvSpPr>
          <p:cNvPr id="14" name="TextBox 13">
            <a:extLst>
              <a:ext uri="{FF2B5EF4-FFF2-40B4-BE49-F238E27FC236}">
                <a16:creationId xmlns:a16="http://schemas.microsoft.com/office/drawing/2014/main" id="{2343CD0A-5AC6-0530-61B1-B3FC62562E9C}"/>
              </a:ext>
            </a:extLst>
          </p:cNvPr>
          <p:cNvSpPr txBox="1"/>
          <p:nvPr/>
        </p:nvSpPr>
        <p:spPr>
          <a:xfrm>
            <a:off x="227262" y="4610621"/>
            <a:ext cx="11575716" cy="2123658"/>
          </a:xfrm>
          <a:prstGeom prst="rect">
            <a:avLst/>
          </a:prstGeom>
          <a:noFill/>
        </p:spPr>
        <p:txBody>
          <a:bodyPr wrap="square">
            <a:spAutoFit/>
          </a:bodyPr>
          <a:lstStyle/>
          <a:p>
            <a:pPr algn="just"/>
            <a:r>
              <a:rPr lang="en-GB" sz="2200" dirty="0">
                <a:effectLst/>
              </a:rPr>
              <a:t>An </a:t>
            </a:r>
            <a:r>
              <a:rPr lang="el-GR" sz="2200" b="1" dirty="0">
                <a:effectLst/>
              </a:rPr>
              <a:t>α </a:t>
            </a:r>
            <a:r>
              <a:rPr lang="en-GB" sz="2200" b="1" dirty="0">
                <a:effectLst/>
              </a:rPr>
              <a:t>significance level </a:t>
            </a:r>
            <a:r>
              <a:rPr lang="en-GB" sz="2200" dirty="0">
                <a:effectLst/>
              </a:rPr>
              <a:t>(e.g. 0.05) is simply a decision rule as to which p-values will cause one to reject the null hypothesis. In other words, it is merely a decision point as to how weird the data must be before rejecting the null model. If the p-value is less than or equal to </a:t>
            </a:r>
            <a:r>
              <a:rPr lang="el-GR" sz="2200" dirty="0">
                <a:effectLst/>
              </a:rPr>
              <a:t>α, </a:t>
            </a:r>
            <a:r>
              <a:rPr lang="en-GB" sz="2200" dirty="0">
                <a:effectLst/>
              </a:rPr>
              <a:t>the null is rejected. Implicitly, an </a:t>
            </a:r>
            <a:r>
              <a:rPr lang="el-GR" sz="2200" dirty="0">
                <a:effectLst/>
              </a:rPr>
              <a:t>α </a:t>
            </a:r>
            <a:r>
              <a:rPr lang="en-GB" sz="2200" dirty="0">
                <a:effectLst/>
              </a:rPr>
              <a:t>level determines what data would cause one to reject H</a:t>
            </a:r>
            <a:r>
              <a:rPr lang="en-GB" sz="2200" baseline="-25000" dirty="0">
                <a:effectLst/>
              </a:rPr>
              <a:t>0</a:t>
            </a:r>
            <a:r>
              <a:rPr lang="en-GB" sz="2200" dirty="0">
                <a:effectLst/>
              </a:rPr>
              <a:t> and what data will not cause rejection. The </a:t>
            </a:r>
            <a:r>
              <a:rPr lang="el-GR" sz="2200" dirty="0">
                <a:effectLst/>
              </a:rPr>
              <a:t>α </a:t>
            </a:r>
            <a:r>
              <a:rPr lang="en-GB" sz="2200" dirty="0">
                <a:effectLst/>
              </a:rPr>
              <a:t>level rejection region is defined as the set of all data points that have a p-value less than or equal to </a:t>
            </a:r>
            <a:r>
              <a:rPr lang="el-GR" sz="2200" dirty="0">
                <a:effectLst/>
              </a:rPr>
              <a:t>α. </a:t>
            </a:r>
            <a:endParaRPr lang="el-GR" sz="2200" dirty="0"/>
          </a:p>
        </p:txBody>
      </p:sp>
    </p:spTree>
    <p:extLst>
      <p:ext uri="{BB962C8B-B14F-4D97-AF65-F5344CB8AC3E}">
        <p14:creationId xmlns:p14="http://schemas.microsoft.com/office/powerpoint/2010/main" val="4991738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86571-A4DB-DB37-8E79-EFC8466824BF}"/>
              </a:ext>
            </a:extLst>
          </p:cNvPr>
          <p:cNvSpPr txBox="1">
            <a:spLocks/>
          </p:cNvSpPr>
          <p:nvPr/>
        </p:nvSpPr>
        <p:spPr>
          <a:xfrm>
            <a:off x="14068" y="38136"/>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The two types of errors in hypothesis testing</a:t>
            </a:r>
          </a:p>
        </p:txBody>
      </p:sp>
      <p:graphicFrame>
        <p:nvGraphicFramePr>
          <p:cNvPr id="3" name="Table 2">
            <a:extLst>
              <a:ext uri="{FF2B5EF4-FFF2-40B4-BE49-F238E27FC236}">
                <a16:creationId xmlns:a16="http://schemas.microsoft.com/office/drawing/2014/main" id="{1CF97066-0463-B020-FC89-E5B27F5DFB2E}"/>
              </a:ext>
            </a:extLst>
          </p:cNvPr>
          <p:cNvGraphicFramePr>
            <a:graphicFrameLocks noGrp="1"/>
          </p:cNvGraphicFramePr>
          <p:nvPr>
            <p:extLst>
              <p:ext uri="{D42A27DB-BD31-4B8C-83A1-F6EECF244321}">
                <p14:modId xmlns:p14="http://schemas.microsoft.com/office/powerpoint/2010/main" val="3375402645"/>
              </p:ext>
            </p:extLst>
          </p:nvPr>
        </p:nvGraphicFramePr>
        <p:xfrm>
          <a:off x="2940147" y="1547448"/>
          <a:ext cx="6332047" cy="2458720"/>
        </p:xfrm>
        <a:graphic>
          <a:graphicData uri="http://schemas.openxmlformats.org/drawingml/2006/table">
            <a:tbl>
              <a:tblPr firstRow="1" bandRow="1">
                <a:tableStyleId>{5C22544A-7EE6-4342-B048-85BDC9FD1C3A}</a:tableStyleId>
              </a:tblPr>
              <a:tblGrid>
                <a:gridCol w="1053656">
                  <a:extLst>
                    <a:ext uri="{9D8B030D-6E8A-4147-A177-3AD203B41FA5}">
                      <a16:colId xmlns:a16="http://schemas.microsoft.com/office/drawing/2014/main" val="4183264012"/>
                    </a:ext>
                  </a:extLst>
                </a:gridCol>
                <a:gridCol w="1156555">
                  <a:extLst>
                    <a:ext uri="{9D8B030D-6E8A-4147-A177-3AD203B41FA5}">
                      <a16:colId xmlns:a16="http://schemas.microsoft.com/office/drawing/2014/main" val="3890820727"/>
                    </a:ext>
                  </a:extLst>
                </a:gridCol>
                <a:gridCol w="2060918">
                  <a:extLst>
                    <a:ext uri="{9D8B030D-6E8A-4147-A177-3AD203B41FA5}">
                      <a16:colId xmlns:a16="http://schemas.microsoft.com/office/drawing/2014/main" val="3429917012"/>
                    </a:ext>
                  </a:extLst>
                </a:gridCol>
                <a:gridCol w="2060918">
                  <a:extLst>
                    <a:ext uri="{9D8B030D-6E8A-4147-A177-3AD203B41FA5}">
                      <a16:colId xmlns:a16="http://schemas.microsoft.com/office/drawing/2014/main" val="2216674969"/>
                    </a:ext>
                  </a:extLst>
                </a:gridCol>
              </a:tblGrid>
              <a:tr h="396747">
                <a:tc rowSpan="2" gridSpan="2">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hMerge="1">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en-US" sz="2800" dirty="0">
                          <a:solidFill>
                            <a:schemeClr val="tx1"/>
                          </a:solidFill>
                        </a:rPr>
                        <a:t>Decision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44990504"/>
                  </a:ext>
                </a:extLst>
              </a:tr>
              <a:tr h="370840">
                <a:tc gridSpan="2" vMerge="1">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v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rPr>
                        <a:t>Accept H</a:t>
                      </a:r>
                      <a:r>
                        <a:rPr lang="en-US" sz="2400" baseline="-25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rPr>
                        <a:t>Reject H</a:t>
                      </a:r>
                      <a:r>
                        <a:rPr lang="en-US" sz="2400" baseline="-25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6966702"/>
                  </a:ext>
                </a:extLst>
              </a:tr>
              <a:tr h="741680">
                <a:tc rowSpan="2">
                  <a:txBody>
                    <a:bodyPr/>
                    <a:lstStyle/>
                    <a:p>
                      <a:pPr>
                        <a:lnSpc>
                          <a:spcPct val="250000"/>
                        </a:lnSpc>
                      </a:pPr>
                      <a:r>
                        <a:rPr lang="en-US" sz="2800" b="1" dirty="0">
                          <a:solidFill>
                            <a:schemeClr val="tx1"/>
                          </a:solidFill>
                        </a:rPr>
                        <a:t>Truth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400" dirty="0">
                          <a:solidFill>
                            <a:schemeClr val="tx1"/>
                          </a:solidFill>
                        </a:rPr>
                        <a:t>H</a:t>
                      </a:r>
                      <a:r>
                        <a:rPr lang="en-US" sz="2400" baseline="-25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80000"/>
                        </a:lnSpc>
                      </a:pPr>
                      <a:r>
                        <a:rPr lang="en-US" sz="2000" dirty="0">
                          <a:solidFill>
                            <a:schemeClr val="tx1"/>
                          </a:solidFill>
                        </a:rPr>
                        <a:t>Correct decision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lnSpc>
                          <a:spcPct val="180000"/>
                        </a:lnSpc>
                      </a:pPr>
                      <a:r>
                        <a:rPr lang="en-US" sz="2000" dirty="0">
                          <a:solidFill>
                            <a:schemeClr val="tx1"/>
                          </a:solidFill>
                        </a:rPr>
                        <a:t>Type I error (𝜶)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776888338"/>
                  </a:ext>
                </a:extLst>
              </a:tr>
              <a:tr h="741680">
                <a:tc v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400" dirty="0">
                          <a:solidFill>
                            <a:schemeClr val="tx1"/>
                          </a:solidFill>
                        </a:rPr>
                        <a:t>H</a:t>
                      </a:r>
                      <a:r>
                        <a:rPr lang="en-US" sz="2400" baseline="-250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80000"/>
                        </a:lnSpc>
                      </a:pPr>
                      <a:r>
                        <a:rPr lang="en-US" sz="2000" dirty="0">
                          <a:solidFill>
                            <a:schemeClr val="tx1"/>
                          </a:solidFill>
                        </a:rPr>
                        <a:t>Type II error (𝜷)</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lnSpc>
                          <a:spcPct val="180000"/>
                        </a:lnSpc>
                      </a:pPr>
                      <a:r>
                        <a:rPr lang="en-US" sz="2000" dirty="0">
                          <a:solidFill>
                            <a:schemeClr val="tx1"/>
                          </a:solidFill>
                        </a:rPr>
                        <a:t>Correct decision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139491027"/>
                  </a:ext>
                </a:extLst>
              </a:tr>
            </a:tbl>
          </a:graphicData>
        </a:graphic>
      </p:graphicFrame>
      <p:sp>
        <p:nvSpPr>
          <p:cNvPr id="7" name="TextBox 6">
            <a:extLst>
              <a:ext uri="{FF2B5EF4-FFF2-40B4-BE49-F238E27FC236}">
                <a16:creationId xmlns:a16="http://schemas.microsoft.com/office/drawing/2014/main" id="{A69A41B1-8F74-7CB0-1430-2172FEF50EED}"/>
              </a:ext>
            </a:extLst>
          </p:cNvPr>
          <p:cNvSpPr txBox="1"/>
          <p:nvPr/>
        </p:nvSpPr>
        <p:spPr>
          <a:xfrm>
            <a:off x="225082" y="4608919"/>
            <a:ext cx="11633983" cy="2092881"/>
          </a:xfrm>
          <a:prstGeom prst="rect">
            <a:avLst/>
          </a:prstGeom>
          <a:noFill/>
        </p:spPr>
        <p:txBody>
          <a:bodyPr wrap="square" rtlCol="0">
            <a:spAutoFit/>
          </a:bodyPr>
          <a:lstStyle/>
          <a:p>
            <a:pPr marL="457200" indent="-457200">
              <a:buFont typeface="+mj-lt"/>
              <a:buAutoNum type="arabicPeriod"/>
            </a:pPr>
            <a:r>
              <a:rPr lang="en-US" sz="2600" dirty="0"/>
              <a:t>If the hypothesis test incorrectly decides to reject H</a:t>
            </a:r>
            <a:r>
              <a:rPr lang="en-US" sz="2600" baseline="-25000" dirty="0"/>
              <a:t>0</a:t>
            </a:r>
            <a:r>
              <a:rPr lang="en-US" sz="2600" dirty="0"/>
              <a:t>, then the test has made a Type I error  (i.e. false positive decision)</a:t>
            </a:r>
          </a:p>
          <a:p>
            <a:pPr marL="457200" indent="-457200">
              <a:buFont typeface="+mj-lt"/>
              <a:buAutoNum type="arabicPeriod"/>
            </a:pPr>
            <a:endParaRPr lang="en-US" sz="2600" dirty="0"/>
          </a:p>
          <a:p>
            <a:pPr marL="457200" indent="-457200">
              <a:buFont typeface="+mj-lt"/>
              <a:buAutoNum type="arabicPeriod"/>
            </a:pPr>
            <a:r>
              <a:rPr lang="en-US" sz="2600" dirty="0"/>
              <a:t>If the hypothesis test incorrectly decides to not reject H</a:t>
            </a:r>
            <a:r>
              <a:rPr lang="en-US" sz="2600" baseline="-25000" dirty="0"/>
              <a:t>0</a:t>
            </a:r>
            <a:r>
              <a:rPr lang="en-US" sz="2600" dirty="0"/>
              <a:t>, then the test has made a Type II error (i.e. false negative decision)</a:t>
            </a:r>
          </a:p>
        </p:txBody>
      </p:sp>
    </p:spTree>
    <p:extLst>
      <p:ext uri="{BB962C8B-B14F-4D97-AF65-F5344CB8AC3E}">
        <p14:creationId xmlns:p14="http://schemas.microsoft.com/office/powerpoint/2010/main" val="7004894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DB286-CCED-98D8-C3BA-52F25092E93E}"/>
              </a:ext>
            </a:extLst>
          </p:cNvPr>
          <p:cNvSpPr txBox="1">
            <a:spLocks/>
          </p:cNvSpPr>
          <p:nvPr/>
        </p:nvSpPr>
        <p:spPr>
          <a:xfrm>
            <a:off x="14068" y="38136"/>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Statistical power</a:t>
            </a:r>
          </a:p>
        </p:txBody>
      </p:sp>
      <p:sp>
        <p:nvSpPr>
          <p:cNvPr id="3" name="TextBox 2">
            <a:extLst>
              <a:ext uri="{FF2B5EF4-FFF2-40B4-BE49-F238E27FC236}">
                <a16:creationId xmlns:a16="http://schemas.microsoft.com/office/drawing/2014/main" id="{D34C2C6F-02AD-CEC6-A607-E99B315037DC}"/>
              </a:ext>
            </a:extLst>
          </p:cNvPr>
          <p:cNvSpPr txBox="1"/>
          <p:nvPr/>
        </p:nvSpPr>
        <p:spPr>
          <a:xfrm>
            <a:off x="97659" y="1004444"/>
            <a:ext cx="11925086" cy="1046440"/>
          </a:xfrm>
          <a:prstGeom prst="rect">
            <a:avLst/>
          </a:prstGeom>
          <a:noFill/>
        </p:spPr>
        <p:txBody>
          <a:bodyPr wrap="square">
            <a:spAutoFit/>
          </a:bodyPr>
          <a:lstStyle/>
          <a:p>
            <a:r>
              <a:rPr lang="en-US" sz="3000" dirty="0"/>
              <a:t>The power (1-</a:t>
            </a:r>
            <a:r>
              <a:rPr lang="en-US" sz="3000" dirty="0">
                <a:solidFill>
                  <a:schemeClr val="tx1"/>
                </a:solidFill>
              </a:rPr>
              <a:t>𝜷) </a:t>
            </a:r>
            <a:r>
              <a:rPr lang="en-US" sz="3000" dirty="0"/>
              <a:t>of a hypothesis test is the probability to reject the null hypothesis (H</a:t>
            </a:r>
            <a:r>
              <a:rPr lang="en-US" sz="3000" baseline="-25000" dirty="0"/>
              <a:t>0</a:t>
            </a:r>
            <a:r>
              <a:rPr lang="en-US" sz="3000" dirty="0"/>
              <a:t>) if H</a:t>
            </a:r>
            <a:r>
              <a:rPr lang="en-US" sz="3000" baseline="-25000" dirty="0"/>
              <a:t>1</a:t>
            </a:r>
            <a:r>
              <a:rPr lang="en-US" sz="3000" dirty="0"/>
              <a:t> is true. It is a function of alternative simple hypotheses.</a:t>
            </a:r>
          </a:p>
        </p:txBody>
      </p:sp>
      <p:sp>
        <p:nvSpPr>
          <p:cNvPr id="6" name="TextBox 5">
            <a:extLst>
              <a:ext uri="{FF2B5EF4-FFF2-40B4-BE49-F238E27FC236}">
                <a16:creationId xmlns:a16="http://schemas.microsoft.com/office/drawing/2014/main" id="{678F1156-F016-5FF4-A5F2-00FAE65EF212}"/>
              </a:ext>
            </a:extLst>
          </p:cNvPr>
          <p:cNvSpPr txBox="1"/>
          <p:nvPr/>
        </p:nvSpPr>
        <p:spPr>
          <a:xfrm>
            <a:off x="168439" y="2509688"/>
            <a:ext cx="6894098" cy="569387"/>
          </a:xfrm>
          <a:prstGeom prst="rect">
            <a:avLst/>
          </a:prstGeom>
          <a:noFill/>
        </p:spPr>
        <p:txBody>
          <a:bodyPr wrap="square">
            <a:spAutoFit/>
          </a:bodyPr>
          <a:lstStyle/>
          <a:p>
            <a:r>
              <a:rPr lang="en-US" sz="3100" dirty="0"/>
              <a:t>Distribution of the test statistic under H</a:t>
            </a:r>
            <a:r>
              <a:rPr lang="en-US" sz="3100" baseline="-25000" dirty="0"/>
              <a:t>0</a:t>
            </a:r>
            <a:r>
              <a:rPr lang="en-US" sz="3100" dirty="0"/>
              <a:t>:</a:t>
            </a:r>
          </a:p>
        </p:txBody>
      </p:sp>
      <p:graphicFrame>
        <p:nvGraphicFramePr>
          <p:cNvPr id="7" name="Table 6">
            <a:extLst>
              <a:ext uri="{FF2B5EF4-FFF2-40B4-BE49-F238E27FC236}">
                <a16:creationId xmlns:a16="http://schemas.microsoft.com/office/drawing/2014/main" id="{96711E22-ACEB-6099-0D8C-9380C788B8DD}"/>
              </a:ext>
            </a:extLst>
          </p:cNvPr>
          <p:cNvGraphicFramePr>
            <a:graphicFrameLocks noGrp="1"/>
          </p:cNvGraphicFramePr>
          <p:nvPr>
            <p:extLst>
              <p:ext uri="{D42A27DB-BD31-4B8C-83A1-F6EECF244321}">
                <p14:modId xmlns:p14="http://schemas.microsoft.com/office/powerpoint/2010/main" val="2231618117"/>
              </p:ext>
            </p:extLst>
          </p:nvPr>
        </p:nvGraphicFramePr>
        <p:xfrm>
          <a:off x="263358" y="3126596"/>
          <a:ext cx="8128000" cy="1112520"/>
        </p:xfrm>
        <a:graphic>
          <a:graphicData uri="http://schemas.openxmlformats.org/drawingml/2006/table">
            <a:tbl>
              <a:tblPr firstRow="1" bandRow="1">
                <a:tableStyleId>{5C22544A-7EE6-4342-B048-85BDC9FD1C3A}</a:tableStyleId>
              </a:tblPr>
              <a:tblGrid>
                <a:gridCol w="1692051">
                  <a:extLst>
                    <a:ext uri="{9D8B030D-6E8A-4147-A177-3AD203B41FA5}">
                      <a16:colId xmlns:a16="http://schemas.microsoft.com/office/drawing/2014/main" val="2995020491"/>
                    </a:ext>
                  </a:extLst>
                </a:gridCol>
                <a:gridCol w="1559149">
                  <a:extLst>
                    <a:ext uri="{9D8B030D-6E8A-4147-A177-3AD203B41FA5}">
                      <a16:colId xmlns:a16="http://schemas.microsoft.com/office/drawing/2014/main" val="1560216640"/>
                    </a:ext>
                  </a:extLst>
                </a:gridCol>
                <a:gridCol w="1625600">
                  <a:extLst>
                    <a:ext uri="{9D8B030D-6E8A-4147-A177-3AD203B41FA5}">
                      <a16:colId xmlns:a16="http://schemas.microsoft.com/office/drawing/2014/main" val="4207007727"/>
                    </a:ext>
                  </a:extLst>
                </a:gridCol>
                <a:gridCol w="1625600">
                  <a:extLst>
                    <a:ext uri="{9D8B030D-6E8A-4147-A177-3AD203B41FA5}">
                      <a16:colId xmlns:a16="http://schemas.microsoft.com/office/drawing/2014/main" val="3090225201"/>
                    </a:ext>
                  </a:extLst>
                </a:gridCol>
                <a:gridCol w="1625600">
                  <a:extLst>
                    <a:ext uri="{9D8B030D-6E8A-4147-A177-3AD203B41FA5}">
                      <a16:colId xmlns:a16="http://schemas.microsoft.com/office/drawing/2014/main" val="506187760"/>
                    </a:ext>
                  </a:extLst>
                </a:gridCol>
              </a:tblGrid>
              <a:tr h="370840">
                <a:tc>
                  <a:txBody>
                    <a:bodyPr/>
                    <a:lstStyle/>
                    <a:p>
                      <a:r>
                        <a:rPr lang="en-US" dirty="0" err="1">
                          <a:solidFill>
                            <a:schemeClr val="tx1"/>
                          </a:solidFill>
                        </a:rPr>
                        <a:t>t</a:t>
                      </a:r>
                      <a:r>
                        <a:rPr lang="en-US" baseline="-25000" dirty="0" err="1">
                          <a:solidFill>
                            <a:schemeClr val="tx1"/>
                          </a:solidFill>
                        </a:rPr>
                        <a:t>s</a:t>
                      </a:r>
                      <a:endParaRPr lang="en-US"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5718600"/>
                  </a:ext>
                </a:extLst>
              </a:tr>
              <a:tr h="370840">
                <a:tc>
                  <a:txBody>
                    <a:bodyPr/>
                    <a:lstStyle/>
                    <a:p>
                      <a:r>
                        <a:rPr lang="en-US" b="1" dirty="0"/>
                        <a:t>Prob (</a:t>
                      </a:r>
                      <a:r>
                        <a:rPr lang="en-US" b="1" dirty="0" err="1"/>
                        <a:t>t</a:t>
                      </a:r>
                      <a:r>
                        <a:rPr lang="en-US" b="1" baseline="-25000" dirty="0" err="1"/>
                        <a:t>s</a:t>
                      </a:r>
                      <a:r>
                        <a:rPr lang="en-US" b="1" dirty="0"/>
                        <a:t> | H</a:t>
                      </a:r>
                      <a:r>
                        <a:rPr lang="en-US" b="1" baseline="-25000" dirty="0"/>
                        <a:t>0</a:t>
                      </a:r>
                      <a:r>
                        <a:rPr lang="en-US" b="1"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dirty="0"/>
                        <a:t>0.980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0.005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0.005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0.010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8294484"/>
                  </a:ext>
                </a:extLst>
              </a:tr>
              <a:tr h="370840">
                <a:tc>
                  <a:txBody>
                    <a:bodyPr/>
                    <a:lstStyle/>
                    <a:p>
                      <a:r>
                        <a:rPr lang="en-US" b="1" dirty="0"/>
                        <a:t>P-value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0.010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0.010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0.020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01436594"/>
                  </a:ext>
                </a:extLst>
              </a:tr>
            </a:tbl>
          </a:graphicData>
        </a:graphic>
      </p:graphicFrame>
      <p:sp>
        <p:nvSpPr>
          <p:cNvPr id="8" name="Rectangle 7">
            <a:extLst>
              <a:ext uri="{FF2B5EF4-FFF2-40B4-BE49-F238E27FC236}">
                <a16:creationId xmlns:a16="http://schemas.microsoft.com/office/drawing/2014/main" id="{92D80183-F1DC-933D-AFEE-038605D71416}"/>
              </a:ext>
            </a:extLst>
          </p:cNvPr>
          <p:cNvSpPr/>
          <p:nvPr/>
        </p:nvSpPr>
        <p:spPr>
          <a:xfrm>
            <a:off x="3348111" y="3050939"/>
            <a:ext cx="5162843" cy="50818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cxnSp>
        <p:nvCxnSpPr>
          <p:cNvPr id="10" name="Straight Arrow Connector 9">
            <a:extLst>
              <a:ext uri="{FF2B5EF4-FFF2-40B4-BE49-F238E27FC236}">
                <a16:creationId xmlns:a16="http://schemas.microsoft.com/office/drawing/2014/main" id="{714FF031-6272-56FF-3B83-57A515C8BB94}"/>
              </a:ext>
            </a:extLst>
          </p:cNvPr>
          <p:cNvCxnSpPr>
            <a:stCxn id="8" idx="3"/>
          </p:cNvCxnSpPr>
          <p:nvPr/>
        </p:nvCxnSpPr>
        <p:spPr>
          <a:xfrm>
            <a:off x="8510954" y="3305033"/>
            <a:ext cx="548640" cy="8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583B1A-2E52-D7AC-5AC6-BF038DBC3DF3}"/>
              </a:ext>
            </a:extLst>
          </p:cNvPr>
          <p:cNvSpPr txBox="1"/>
          <p:nvPr/>
        </p:nvSpPr>
        <p:spPr>
          <a:xfrm>
            <a:off x="9017389" y="2954217"/>
            <a:ext cx="3033932" cy="646331"/>
          </a:xfrm>
          <a:prstGeom prst="rect">
            <a:avLst/>
          </a:prstGeom>
          <a:noFill/>
        </p:spPr>
        <p:txBody>
          <a:bodyPr wrap="square" rtlCol="0">
            <a:spAutoFit/>
          </a:bodyPr>
          <a:lstStyle/>
          <a:p>
            <a:r>
              <a:rPr lang="en-US" dirty="0"/>
              <a:t>Rejection region of the test with </a:t>
            </a:r>
            <a:r>
              <a:rPr lang="el-GR" sz="1800" b="1" dirty="0">
                <a:effectLst/>
              </a:rPr>
              <a:t>α </a:t>
            </a:r>
            <a:r>
              <a:rPr lang="en-GB" sz="1800" b="1" dirty="0">
                <a:effectLst/>
              </a:rPr>
              <a:t>significance level= 0.05</a:t>
            </a:r>
            <a:r>
              <a:rPr lang="en-GB" sz="1800" dirty="0">
                <a:effectLst/>
              </a:rPr>
              <a:t> </a:t>
            </a:r>
            <a:endParaRPr lang="en-US" dirty="0"/>
          </a:p>
        </p:txBody>
      </p:sp>
      <p:graphicFrame>
        <p:nvGraphicFramePr>
          <p:cNvPr id="12" name="Table 11">
            <a:extLst>
              <a:ext uri="{FF2B5EF4-FFF2-40B4-BE49-F238E27FC236}">
                <a16:creationId xmlns:a16="http://schemas.microsoft.com/office/drawing/2014/main" id="{768C0F56-C259-F665-245A-E735FFE897E2}"/>
              </a:ext>
            </a:extLst>
          </p:cNvPr>
          <p:cNvGraphicFramePr>
            <a:graphicFrameLocks noGrp="1"/>
          </p:cNvGraphicFramePr>
          <p:nvPr>
            <p:extLst>
              <p:ext uri="{D42A27DB-BD31-4B8C-83A1-F6EECF244321}">
                <p14:modId xmlns:p14="http://schemas.microsoft.com/office/powerpoint/2010/main" val="3569263940"/>
              </p:ext>
            </p:extLst>
          </p:nvPr>
        </p:nvGraphicFramePr>
        <p:xfrm>
          <a:off x="205156" y="5426954"/>
          <a:ext cx="8128000" cy="1112520"/>
        </p:xfrm>
        <a:graphic>
          <a:graphicData uri="http://schemas.openxmlformats.org/drawingml/2006/table">
            <a:tbl>
              <a:tblPr firstRow="1" bandRow="1">
                <a:tableStyleId>{5C22544A-7EE6-4342-B048-85BDC9FD1C3A}</a:tableStyleId>
              </a:tblPr>
              <a:tblGrid>
                <a:gridCol w="1764321">
                  <a:extLst>
                    <a:ext uri="{9D8B030D-6E8A-4147-A177-3AD203B41FA5}">
                      <a16:colId xmlns:a16="http://schemas.microsoft.com/office/drawing/2014/main" val="1507220227"/>
                    </a:ext>
                  </a:extLst>
                </a:gridCol>
                <a:gridCol w="1486879">
                  <a:extLst>
                    <a:ext uri="{9D8B030D-6E8A-4147-A177-3AD203B41FA5}">
                      <a16:colId xmlns:a16="http://schemas.microsoft.com/office/drawing/2014/main" val="3500073230"/>
                    </a:ext>
                  </a:extLst>
                </a:gridCol>
                <a:gridCol w="1625600">
                  <a:extLst>
                    <a:ext uri="{9D8B030D-6E8A-4147-A177-3AD203B41FA5}">
                      <a16:colId xmlns:a16="http://schemas.microsoft.com/office/drawing/2014/main" val="3241880820"/>
                    </a:ext>
                  </a:extLst>
                </a:gridCol>
                <a:gridCol w="1625600">
                  <a:extLst>
                    <a:ext uri="{9D8B030D-6E8A-4147-A177-3AD203B41FA5}">
                      <a16:colId xmlns:a16="http://schemas.microsoft.com/office/drawing/2014/main" val="2288183185"/>
                    </a:ext>
                  </a:extLst>
                </a:gridCol>
                <a:gridCol w="1625600">
                  <a:extLst>
                    <a:ext uri="{9D8B030D-6E8A-4147-A177-3AD203B41FA5}">
                      <a16:colId xmlns:a16="http://schemas.microsoft.com/office/drawing/2014/main" val="4230537282"/>
                    </a:ext>
                  </a:extLst>
                </a:gridCol>
              </a:tblGrid>
              <a:tr h="370840">
                <a:tc>
                  <a:txBody>
                    <a:bodyPr/>
                    <a:lstStyle/>
                    <a:p>
                      <a:r>
                        <a:rPr lang="en-US" dirty="0" err="1">
                          <a:solidFill>
                            <a:schemeClr val="tx1"/>
                          </a:solidFill>
                        </a:rPr>
                        <a:t>t</a:t>
                      </a:r>
                      <a:r>
                        <a:rPr lang="en-US" baseline="-25000" dirty="0" err="1">
                          <a:solidFill>
                            <a:schemeClr val="tx1"/>
                          </a:solidFill>
                        </a:rPr>
                        <a:t>s</a:t>
                      </a:r>
                      <a:endParaRPr lang="en-US"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21170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Prob (</a:t>
                      </a:r>
                      <a:r>
                        <a:rPr lang="en-US" b="1" dirty="0" err="1">
                          <a:solidFill>
                            <a:schemeClr val="tx1"/>
                          </a:solidFill>
                        </a:rPr>
                        <a:t>t</a:t>
                      </a:r>
                      <a:r>
                        <a:rPr lang="en-US" b="1" baseline="-25000" dirty="0" err="1">
                          <a:solidFill>
                            <a:schemeClr val="tx1"/>
                          </a:solidFill>
                        </a:rPr>
                        <a:t>s</a:t>
                      </a:r>
                      <a:r>
                        <a:rPr lang="en-US" b="1" dirty="0">
                          <a:solidFill>
                            <a:schemeClr val="tx1"/>
                          </a:solidFill>
                        </a:rPr>
                        <a:t> | </a:t>
                      </a:r>
                      <a:r>
                        <a:rPr lang="en-US" sz="1800" b="1" dirty="0" err="1">
                          <a:solidFill>
                            <a:schemeClr val="tx1"/>
                          </a:solidFill>
                        </a:rPr>
                        <a:t>θ</a:t>
                      </a:r>
                      <a:r>
                        <a:rPr lang="en-US" sz="1800" b="1" dirty="0">
                          <a:solidFill>
                            <a:schemeClr val="tx1"/>
                          </a:solidFill>
                        </a:rPr>
                        <a:t> = 1</a:t>
                      </a:r>
                      <a:r>
                        <a:rPr lang="en-US" b="1"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GB" sz="1800" kern="1200" dirty="0">
                          <a:solidFill>
                            <a:schemeClr val="dk1"/>
                          </a:solidFill>
                          <a:effectLst/>
                          <a:latin typeface="+mn-lt"/>
                          <a:ea typeface="+mn-ea"/>
                          <a:cs typeface="+mn-cs"/>
                        </a:rPr>
                        <a:t>0.100 </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0.200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0.200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0.500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66118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Prob (</a:t>
                      </a:r>
                      <a:r>
                        <a:rPr lang="en-US" b="1" dirty="0" err="1">
                          <a:solidFill>
                            <a:schemeClr val="tx1"/>
                          </a:solidFill>
                        </a:rPr>
                        <a:t>t</a:t>
                      </a:r>
                      <a:r>
                        <a:rPr lang="en-US" b="1" baseline="-25000" dirty="0" err="1">
                          <a:solidFill>
                            <a:schemeClr val="tx1"/>
                          </a:solidFill>
                        </a:rPr>
                        <a:t>s</a:t>
                      </a:r>
                      <a:r>
                        <a:rPr lang="en-US" b="1" dirty="0">
                          <a:solidFill>
                            <a:schemeClr val="tx1"/>
                          </a:solidFill>
                        </a:rPr>
                        <a:t> | </a:t>
                      </a:r>
                      <a:r>
                        <a:rPr lang="en-US" sz="1800" b="1" dirty="0" err="1">
                          <a:solidFill>
                            <a:schemeClr val="tx1"/>
                          </a:solidFill>
                        </a:rPr>
                        <a:t>θ</a:t>
                      </a:r>
                      <a:r>
                        <a:rPr lang="en-US" sz="1800" b="1" dirty="0">
                          <a:solidFill>
                            <a:schemeClr val="tx1"/>
                          </a:solidFill>
                        </a:rPr>
                        <a:t> = 2</a:t>
                      </a:r>
                      <a:r>
                        <a:rPr lang="en-US" b="1"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dirty="0"/>
                        <a:t>0.098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0.001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0.001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0.900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6890964"/>
                  </a:ext>
                </a:extLst>
              </a:tr>
            </a:tbl>
          </a:graphicData>
        </a:graphic>
      </p:graphicFrame>
      <p:sp>
        <p:nvSpPr>
          <p:cNvPr id="13" name="TextBox 12">
            <a:extLst>
              <a:ext uri="{FF2B5EF4-FFF2-40B4-BE49-F238E27FC236}">
                <a16:creationId xmlns:a16="http://schemas.microsoft.com/office/drawing/2014/main" id="{B72431B2-0204-028B-7975-8357842FE6E2}"/>
              </a:ext>
            </a:extLst>
          </p:cNvPr>
          <p:cNvSpPr txBox="1"/>
          <p:nvPr/>
        </p:nvSpPr>
        <p:spPr>
          <a:xfrm>
            <a:off x="109824" y="4814444"/>
            <a:ext cx="6894098" cy="569387"/>
          </a:xfrm>
          <a:prstGeom prst="rect">
            <a:avLst/>
          </a:prstGeom>
          <a:noFill/>
        </p:spPr>
        <p:txBody>
          <a:bodyPr wrap="square">
            <a:spAutoFit/>
          </a:bodyPr>
          <a:lstStyle/>
          <a:p>
            <a:r>
              <a:rPr lang="en-US" sz="3100" dirty="0"/>
              <a:t>Distribution of the test statistic under H</a:t>
            </a:r>
            <a:r>
              <a:rPr lang="en-US" sz="3100" baseline="-25000" dirty="0"/>
              <a:t>1</a:t>
            </a:r>
            <a:r>
              <a:rPr lang="en-US" sz="3100" dirty="0"/>
              <a:t>:</a:t>
            </a:r>
          </a:p>
        </p:txBody>
      </p:sp>
      <p:sp>
        <p:nvSpPr>
          <p:cNvPr id="15" name="TextBox 14">
            <a:extLst>
              <a:ext uri="{FF2B5EF4-FFF2-40B4-BE49-F238E27FC236}">
                <a16:creationId xmlns:a16="http://schemas.microsoft.com/office/drawing/2014/main" id="{D57BC41E-4EEE-2AF5-88BF-E0D5A7274A79}"/>
              </a:ext>
            </a:extLst>
          </p:cNvPr>
          <p:cNvSpPr txBox="1"/>
          <p:nvPr/>
        </p:nvSpPr>
        <p:spPr>
          <a:xfrm>
            <a:off x="9158461" y="5811352"/>
            <a:ext cx="2194166" cy="369332"/>
          </a:xfrm>
          <a:prstGeom prst="rect">
            <a:avLst/>
          </a:prstGeom>
          <a:noFill/>
        </p:spPr>
        <p:txBody>
          <a:bodyPr wrap="square">
            <a:spAutoFit/>
          </a:bodyPr>
          <a:lstStyle/>
          <a:p>
            <a:r>
              <a:rPr lang="en-US" sz="1800" dirty="0"/>
              <a:t>(1-</a:t>
            </a:r>
            <a:r>
              <a:rPr lang="en-US" sz="1800" dirty="0">
                <a:solidFill>
                  <a:schemeClr val="tx1"/>
                </a:solidFill>
              </a:rPr>
              <a:t>𝜷 | </a:t>
            </a:r>
            <a:r>
              <a:rPr lang="en-US" sz="1800" b="1" dirty="0" err="1">
                <a:solidFill>
                  <a:schemeClr val="tx1"/>
                </a:solidFill>
              </a:rPr>
              <a:t>θ</a:t>
            </a:r>
            <a:r>
              <a:rPr lang="en-US" sz="1800" b="1" dirty="0">
                <a:solidFill>
                  <a:schemeClr val="tx1"/>
                </a:solidFill>
              </a:rPr>
              <a:t> = 1</a:t>
            </a:r>
            <a:r>
              <a:rPr lang="en-US" sz="1800" dirty="0">
                <a:solidFill>
                  <a:schemeClr val="tx1"/>
                </a:solidFill>
              </a:rPr>
              <a:t>) = 0.900 </a:t>
            </a:r>
            <a:endParaRPr lang="en-US" dirty="0"/>
          </a:p>
        </p:txBody>
      </p:sp>
      <p:sp>
        <p:nvSpPr>
          <p:cNvPr id="16" name="TextBox 15">
            <a:extLst>
              <a:ext uri="{FF2B5EF4-FFF2-40B4-BE49-F238E27FC236}">
                <a16:creationId xmlns:a16="http://schemas.microsoft.com/office/drawing/2014/main" id="{EAE1E47C-F216-3A61-F7C5-EC81FDBB1FCB}"/>
              </a:ext>
            </a:extLst>
          </p:cNvPr>
          <p:cNvSpPr txBox="1"/>
          <p:nvPr/>
        </p:nvSpPr>
        <p:spPr>
          <a:xfrm>
            <a:off x="9156116" y="6160700"/>
            <a:ext cx="2194166" cy="369332"/>
          </a:xfrm>
          <a:prstGeom prst="rect">
            <a:avLst/>
          </a:prstGeom>
          <a:noFill/>
        </p:spPr>
        <p:txBody>
          <a:bodyPr wrap="square">
            <a:spAutoFit/>
          </a:bodyPr>
          <a:lstStyle/>
          <a:p>
            <a:r>
              <a:rPr lang="en-US" sz="1800" dirty="0"/>
              <a:t>(1-</a:t>
            </a:r>
            <a:r>
              <a:rPr lang="en-US" sz="1800" dirty="0">
                <a:solidFill>
                  <a:schemeClr val="tx1"/>
                </a:solidFill>
              </a:rPr>
              <a:t>𝜷 | </a:t>
            </a:r>
            <a:r>
              <a:rPr lang="en-US" sz="1800" b="1" dirty="0" err="1">
                <a:solidFill>
                  <a:schemeClr val="tx1"/>
                </a:solidFill>
              </a:rPr>
              <a:t>θ</a:t>
            </a:r>
            <a:r>
              <a:rPr lang="en-US" sz="1800" b="1" dirty="0">
                <a:solidFill>
                  <a:schemeClr val="tx1"/>
                </a:solidFill>
              </a:rPr>
              <a:t> = 2</a:t>
            </a:r>
            <a:r>
              <a:rPr lang="en-US" sz="1800" dirty="0">
                <a:solidFill>
                  <a:schemeClr val="tx1"/>
                </a:solidFill>
              </a:rPr>
              <a:t>) = 0.902 </a:t>
            </a:r>
            <a:endParaRPr lang="en-US" dirty="0"/>
          </a:p>
        </p:txBody>
      </p:sp>
      <p:cxnSp>
        <p:nvCxnSpPr>
          <p:cNvPr id="18" name="Straight Arrow Connector 17">
            <a:extLst>
              <a:ext uri="{FF2B5EF4-FFF2-40B4-BE49-F238E27FC236}">
                <a16:creationId xmlns:a16="http://schemas.microsoft.com/office/drawing/2014/main" id="{C33B7EAD-9A42-5C1B-3918-F58546DA6F31}"/>
              </a:ext>
            </a:extLst>
          </p:cNvPr>
          <p:cNvCxnSpPr/>
          <p:nvPr/>
        </p:nvCxnSpPr>
        <p:spPr>
          <a:xfrm>
            <a:off x="8459768" y="5996018"/>
            <a:ext cx="684233"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C7FB6DA-66BA-FC8E-8D89-C5EBD952D27F}"/>
              </a:ext>
            </a:extLst>
          </p:cNvPr>
          <p:cNvCxnSpPr/>
          <p:nvPr/>
        </p:nvCxnSpPr>
        <p:spPr>
          <a:xfrm>
            <a:off x="8471488" y="6359436"/>
            <a:ext cx="684233"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21862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DB286-CCED-98D8-C3BA-52F25092E93E}"/>
              </a:ext>
            </a:extLst>
          </p:cNvPr>
          <p:cNvSpPr txBox="1">
            <a:spLocks/>
          </p:cNvSpPr>
          <p:nvPr/>
        </p:nvSpPr>
        <p:spPr>
          <a:xfrm>
            <a:off x="14068" y="38136"/>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Statistical power</a:t>
            </a:r>
          </a:p>
        </p:txBody>
      </p:sp>
      <p:sp>
        <p:nvSpPr>
          <p:cNvPr id="4" name="Up Arrow 3">
            <a:extLst>
              <a:ext uri="{FF2B5EF4-FFF2-40B4-BE49-F238E27FC236}">
                <a16:creationId xmlns:a16="http://schemas.microsoft.com/office/drawing/2014/main" id="{E657FB52-ED6B-21C9-5B72-D2E5BC8CAA4E}"/>
              </a:ext>
            </a:extLst>
          </p:cNvPr>
          <p:cNvSpPr/>
          <p:nvPr/>
        </p:nvSpPr>
        <p:spPr>
          <a:xfrm>
            <a:off x="291319" y="1295986"/>
            <a:ext cx="2250831" cy="4811151"/>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3200" dirty="0"/>
              <a:t>Statistical power</a:t>
            </a:r>
          </a:p>
        </p:txBody>
      </p:sp>
      <p:sp>
        <p:nvSpPr>
          <p:cNvPr id="5" name="Up Arrow 4">
            <a:extLst>
              <a:ext uri="{FF2B5EF4-FFF2-40B4-BE49-F238E27FC236}">
                <a16:creationId xmlns:a16="http://schemas.microsoft.com/office/drawing/2014/main" id="{510AFB1C-A98E-C184-B6A5-49A00E786492}"/>
              </a:ext>
            </a:extLst>
          </p:cNvPr>
          <p:cNvSpPr/>
          <p:nvPr/>
        </p:nvSpPr>
        <p:spPr>
          <a:xfrm>
            <a:off x="5198599" y="1321777"/>
            <a:ext cx="2250831" cy="4811151"/>
          </a:xfrm>
          <a:prstGeom prst="up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3200" dirty="0">
                <a:solidFill>
                  <a:schemeClr val="tx1"/>
                </a:solidFill>
              </a:rPr>
              <a:t>Sample size</a:t>
            </a:r>
          </a:p>
        </p:txBody>
      </p:sp>
      <p:sp>
        <p:nvSpPr>
          <p:cNvPr id="14" name="Down Arrow 13">
            <a:extLst>
              <a:ext uri="{FF2B5EF4-FFF2-40B4-BE49-F238E27FC236}">
                <a16:creationId xmlns:a16="http://schemas.microsoft.com/office/drawing/2014/main" id="{373BC6C0-CFB8-62A0-20E6-57C4930C9DC9}"/>
              </a:ext>
            </a:extLst>
          </p:cNvPr>
          <p:cNvSpPr/>
          <p:nvPr/>
        </p:nvSpPr>
        <p:spPr>
          <a:xfrm>
            <a:off x="9873343" y="1396368"/>
            <a:ext cx="2014055" cy="4811151"/>
          </a:xfrm>
          <a:prstGeom prst="downArrow">
            <a:avLst/>
          </a:prstGeom>
          <a:no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3200" dirty="0">
                <a:solidFill>
                  <a:schemeClr val="tx1"/>
                </a:solidFill>
              </a:rPr>
              <a:t>Biological noise</a:t>
            </a:r>
          </a:p>
        </p:txBody>
      </p:sp>
      <p:sp>
        <p:nvSpPr>
          <p:cNvPr id="3" name="Up Arrow 2">
            <a:extLst>
              <a:ext uri="{FF2B5EF4-FFF2-40B4-BE49-F238E27FC236}">
                <a16:creationId xmlns:a16="http://schemas.microsoft.com/office/drawing/2014/main" id="{E7AEEC18-1C54-6440-8038-521F350D405C}"/>
              </a:ext>
            </a:extLst>
          </p:cNvPr>
          <p:cNvSpPr/>
          <p:nvPr/>
        </p:nvSpPr>
        <p:spPr>
          <a:xfrm>
            <a:off x="2741149" y="1302727"/>
            <a:ext cx="2250831" cy="4811151"/>
          </a:xfrm>
          <a:prstGeom prst="up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3200" dirty="0">
                <a:solidFill>
                  <a:schemeClr val="tx1"/>
                </a:solidFill>
              </a:rPr>
              <a:t>Biological signal</a:t>
            </a:r>
          </a:p>
        </p:txBody>
      </p:sp>
      <p:sp>
        <p:nvSpPr>
          <p:cNvPr id="6" name="Up Arrow 5">
            <a:extLst>
              <a:ext uri="{FF2B5EF4-FFF2-40B4-BE49-F238E27FC236}">
                <a16:creationId xmlns:a16="http://schemas.microsoft.com/office/drawing/2014/main" id="{0450A212-2D10-7316-0A0E-B81E54E00D87}"/>
              </a:ext>
            </a:extLst>
          </p:cNvPr>
          <p:cNvSpPr/>
          <p:nvPr/>
        </p:nvSpPr>
        <p:spPr>
          <a:xfrm>
            <a:off x="7598899" y="1340827"/>
            <a:ext cx="2250831" cy="4811151"/>
          </a:xfrm>
          <a:prstGeom prst="up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3200" dirty="0">
                <a:solidFill>
                  <a:schemeClr val="tx1"/>
                </a:solidFill>
              </a:rPr>
              <a:t>Significance level (𝛂)</a:t>
            </a:r>
          </a:p>
        </p:txBody>
      </p:sp>
    </p:spTree>
    <p:extLst>
      <p:ext uri="{BB962C8B-B14F-4D97-AF65-F5344CB8AC3E}">
        <p14:creationId xmlns:p14="http://schemas.microsoft.com/office/powerpoint/2010/main" val="17426623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3874B2E-908C-5929-24C9-6579C38BB48D}"/>
              </a:ext>
            </a:extLst>
          </p:cNvPr>
          <p:cNvSpPr txBox="1">
            <a:spLocks/>
          </p:cNvSpPr>
          <p:nvPr/>
        </p:nvSpPr>
        <p:spPr>
          <a:xfrm>
            <a:off x="14068" y="38136"/>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Distribution-free tests</a:t>
            </a:r>
          </a:p>
        </p:txBody>
      </p:sp>
      <p:sp>
        <p:nvSpPr>
          <p:cNvPr id="2" name="TextBox 1">
            <a:extLst>
              <a:ext uri="{FF2B5EF4-FFF2-40B4-BE49-F238E27FC236}">
                <a16:creationId xmlns:a16="http://schemas.microsoft.com/office/drawing/2014/main" id="{BFD3EF16-BC6E-5287-5D92-1E0BF29080AC}"/>
              </a:ext>
            </a:extLst>
          </p:cNvPr>
          <p:cNvSpPr txBox="1"/>
          <p:nvPr/>
        </p:nvSpPr>
        <p:spPr>
          <a:xfrm>
            <a:off x="200025" y="1000125"/>
            <a:ext cx="11844337" cy="2000548"/>
          </a:xfrm>
          <a:prstGeom prst="rect">
            <a:avLst/>
          </a:prstGeom>
          <a:noFill/>
        </p:spPr>
        <p:txBody>
          <a:bodyPr wrap="square" rtlCol="0">
            <a:spAutoFit/>
          </a:bodyPr>
          <a:lstStyle/>
          <a:p>
            <a:pPr algn="just"/>
            <a:r>
              <a:rPr lang="en-US" sz="3100" dirty="0"/>
              <a:t>A distribution-free test is one which makes </a:t>
            </a:r>
            <a:r>
              <a:rPr lang="en-US" sz="3100" b="1" dirty="0"/>
              <a:t>no assumptions</a:t>
            </a:r>
            <a:r>
              <a:rPr lang="en-US" sz="3100" dirty="0"/>
              <a:t> about the precise form of the sampled population or the assumptions are never so elaborate as to imply a population whose distribution is </a:t>
            </a:r>
            <a:r>
              <a:rPr lang="en-US" sz="3100" b="1" dirty="0"/>
              <a:t>completely specified</a:t>
            </a:r>
            <a:r>
              <a:rPr lang="en-US" sz="3100" dirty="0"/>
              <a:t>. </a:t>
            </a:r>
          </a:p>
        </p:txBody>
      </p:sp>
      <p:graphicFrame>
        <p:nvGraphicFramePr>
          <p:cNvPr id="5" name="Table 4">
            <a:extLst>
              <a:ext uri="{FF2B5EF4-FFF2-40B4-BE49-F238E27FC236}">
                <a16:creationId xmlns:a16="http://schemas.microsoft.com/office/drawing/2014/main" id="{4FF96210-2631-F534-5859-9E509B4025BC}"/>
              </a:ext>
            </a:extLst>
          </p:cNvPr>
          <p:cNvGraphicFramePr>
            <a:graphicFrameLocks noGrp="1"/>
          </p:cNvGraphicFramePr>
          <p:nvPr>
            <p:extLst>
              <p:ext uri="{D42A27DB-BD31-4B8C-83A1-F6EECF244321}">
                <p14:modId xmlns:p14="http://schemas.microsoft.com/office/powerpoint/2010/main" val="1198563792"/>
              </p:ext>
            </p:extLst>
          </p:nvPr>
        </p:nvGraphicFramePr>
        <p:xfrm>
          <a:off x="242888" y="3269341"/>
          <a:ext cx="11687176" cy="1706880"/>
        </p:xfrm>
        <a:graphic>
          <a:graphicData uri="http://schemas.openxmlformats.org/drawingml/2006/table">
            <a:tbl>
              <a:tblPr firstRow="1" bandRow="1">
                <a:tableStyleId>{5C22544A-7EE6-4342-B048-85BDC9FD1C3A}</a:tableStyleId>
              </a:tblPr>
              <a:tblGrid>
                <a:gridCol w="5843588">
                  <a:extLst>
                    <a:ext uri="{9D8B030D-6E8A-4147-A177-3AD203B41FA5}">
                      <a16:colId xmlns:a16="http://schemas.microsoft.com/office/drawing/2014/main" val="114947516"/>
                    </a:ext>
                  </a:extLst>
                </a:gridCol>
                <a:gridCol w="5843588">
                  <a:extLst>
                    <a:ext uri="{9D8B030D-6E8A-4147-A177-3AD203B41FA5}">
                      <a16:colId xmlns:a16="http://schemas.microsoft.com/office/drawing/2014/main" val="3035343913"/>
                    </a:ext>
                  </a:extLst>
                </a:gridCol>
              </a:tblGrid>
              <a:tr h="370840">
                <a:tc>
                  <a:txBody>
                    <a:bodyPr/>
                    <a:lstStyle/>
                    <a:p>
                      <a:r>
                        <a:rPr lang="en-US" sz="2200" dirty="0">
                          <a:solidFill>
                            <a:schemeClr val="tx1"/>
                          </a:solidFill>
                        </a:rPr>
                        <a:t>Distribution-free tests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2200" dirty="0">
                          <a:solidFill>
                            <a:schemeClr val="tx1"/>
                          </a:solidFill>
                        </a:rPr>
                        <a:t>Distribution-dependent tests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407601817"/>
                  </a:ext>
                </a:extLst>
              </a:tr>
              <a:tr h="370840">
                <a:tc>
                  <a:txBody>
                    <a:bodyPr/>
                    <a:lstStyle/>
                    <a:p>
                      <a:r>
                        <a:rPr lang="en-US" sz="2200" dirty="0"/>
                        <a:t>Sign 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sz="2200" b="0" kern="1200" dirty="0">
                          <a:solidFill>
                            <a:schemeClr val="dk1"/>
                          </a:solidFill>
                          <a:latin typeface="+mn-lt"/>
                          <a:ea typeface="+mn-ea"/>
                          <a:cs typeface="+mn-cs"/>
                        </a:rPr>
                        <a:t>One-sample Student’s </a:t>
                      </a:r>
                      <a:r>
                        <a:rPr lang="en-US" sz="2200" b="0" i="1" kern="1200" dirty="0">
                          <a:solidFill>
                            <a:schemeClr val="dk1"/>
                          </a:solidFill>
                          <a:latin typeface="+mn-lt"/>
                          <a:ea typeface="+mn-ea"/>
                          <a:cs typeface="+mn-cs"/>
                        </a:rPr>
                        <a:t>t</a:t>
                      </a:r>
                      <a:r>
                        <a:rPr lang="en-US" sz="2200" b="0" kern="1200" dirty="0">
                          <a:solidFill>
                            <a:schemeClr val="dk1"/>
                          </a:solidFill>
                          <a:latin typeface="+mn-lt"/>
                          <a:ea typeface="+mn-ea"/>
                          <a:cs typeface="+mn-cs"/>
                        </a:rPr>
                        <a:t>-test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450668684"/>
                  </a:ext>
                </a:extLst>
              </a:tr>
              <a:tr h="370840">
                <a:tc>
                  <a:txBody>
                    <a:bodyPr/>
                    <a:lstStyle/>
                    <a:p>
                      <a:r>
                        <a:rPr lang="en-US" sz="2200" dirty="0"/>
                        <a:t>Wilcoxon signed-rank 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r>
                        <a:rPr lang="en-US" sz="2200" b="0" kern="1200" dirty="0">
                          <a:solidFill>
                            <a:schemeClr val="dk1"/>
                          </a:solidFill>
                          <a:latin typeface="+mn-lt"/>
                          <a:ea typeface="+mn-ea"/>
                          <a:cs typeface="+mn-cs"/>
                        </a:rPr>
                        <a:t>Two-sample Student’s </a:t>
                      </a:r>
                      <a:r>
                        <a:rPr lang="en-US" sz="2200" b="0" i="1" kern="1200" dirty="0">
                          <a:solidFill>
                            <a:schemeClr val="dk1"/>
                          </a:solidFill>
                          <a:latin typeface="+mn-lt"/>
                          <a:ea typeface="+mn-ea"/>
                          <a:cs typeface="+mn-cs"/>
                        </a:rPr>
                        <a:t>t</a:t>
                      </a:r>
                      <a:r>
                        <a:rPr lang="en-US" sz="2200" b="0" kern="1200" dirty="0">
                          <a:solidFill>
                            <a:schemeClr val="dk1"/>
                          </a:solidFill>
                          <a:latin typeface="+mn-lt"/>
                          <a:ea typeface="+mn-ea"/>
                          <a:cs typeface="+mn-cs"/>
                        </a:rPr>
                        <a:t>-test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970051405"/>
                  </a:ext>
                </a:extLst>
              </a:tr>
              <a:tr h="370840">
                <a:tc>
                  <a:txBody>
                    <a:bodyPr/>
                    <a:lstStyle/>
                    <a:p>
                      <a:r>
                        <a:rPr lang="en-US" sz="2200" dirty="0"/>
                        <a:t>Wilcoxon rank-sum 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dirty="0"/>
                        <a:t>Unequal variance </a:t>
                      </a:r>
                      <a:r>
                        <a:rPr lang="en-US" sz="2200" b="0" i="1" dirty="0"/>
                        <a:t>t</a:t>
                      </a:r>
                      <a:r>
                        <a:rPr lang="en-US" sz="2200" b="0" dirty="0"/>
                        <a:t>-test (i.e. Welch’s </a:t>
                      </a:r>
                      <a:r>
                        <a:rPr lang="en-US" sz="2200" b="0" i="1" dirty="0"/>
                        <a:t>t</a:t>
                      </a:r>
                      <a:r>
                        <a:rPr lang="en-US" sz="2200" b="0" dirty="0"/>
                        <a:t>-test)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21803745"/>
                  </a:ext>
                </a:extLst>
              </a:tr>
            </a:tbl>
          </a:graphicData>
        </a:graphic>
      </p:graphicFrame>
      <p:graphicFrame>
        <p:nvGraphicFramePr>
          <p:cNvPr id="9" name="Table 8">
            <a:extLst>
              <a:ext uri="{FF2B5EF4-FFF2-40B4-BE49-F238E27FC236}">
                <a16:creationId xmlns:a16="http://schemas.microsoft.com/office/drawing/2014/main" id="{238ADE97-D6DB-CC37-A50C-69D381466BDA}"/>
              </a:ext>
            </a:extLst>
          </p:cNvPr>
          <p:cNvGraphicFramePr>
            <a:graphicFrameLocks noGrp="1"/>
          </p:cNvGraphicFramePr>
          <p:nvPr>
            <p:extLst>
              <p:ext uri="{D42A27DB-BD31-4B8C-83A1-F6EECF244321}">
                <p14:modId xmlns:p14="http://schemas.microsoft.com/office/powerpoint/2010/main" val="3451507314"/>
              </p:ext>
            </p:extLst>
          </p:nvPr>
        </p:nvGraphicFramePr>
        <p:xfrm>
          <a:off x="57142" y="5808950"/>
          <a:ext cx="12134857" cy="1005840"/>
        </p:xfrm>
        <a:graphic>
          <a:graphicData uri="http://schemas.openxmlformats.org/drawingml/2006/table">
            <a:tbl>
              <a:tblPr firstRow="1" bandRow="1">
                <a:tableStyleId>{5C22544A-7EE6-4342-B048-85BDC9FD1C3A}</a:tableStyleId>
              </a:tblPr>
              <a:tblGrid>
                <a:gridCol w="12134857">
                  <a:extLst>
                    <a:ext uri="{9D8B030D-6E8A-4147-A177-3AD203B41FA5}">
                      <a16:colId xmlns:a16="http://schemas.microsoft.com/office/drawing/2014/main" val="3899042540"/>
                    </a:ext>
                  </a:extLst>
                </a:gridCol>
              </a:tblGrid>
              <a:tr h="270867">
                <a:tc>
                  <a:txBody>
                    <a:bodyPr/>
                    <a:lstStyle/>
                    <a:p>
                      <a:pPr marL="180000" indent="-180000">
                        <a:spcBef>
                          <a:spcPts val="0"/>
                        </a:spcBef>
                        <a:spcAft>
                          <a:spcPts val="0"/>
                        </a:spcAft>
                        <a:buFont typeface="Arial" panose="020B0604020202020204" pitchFamily="34" charset="0"/>
                        <a:buChar char="•"/>
                        <a:tabLst/>
                      </a:pPr>
                      <a:r>
                        <a:rPr lang="en-GB" sz="1800" b="0" i="0" u="none" strike="noStrike" kern="1200" dirty="0">
                          <a:solidFill>
                            <a:schemeClr val="tx1"/>
                          </a:solidFill>
                          <a:effectLst/>
                          <a:latin typeface="+mn-lt"/>
                          <a:ea typeface="+mn-ea"/>
                          <a:cs typeface="+mn-cs"/>
                        </a:rPr>
                        <a:t>Bradley, J.V. (1968) Distribution-Free Statistical Tests. Prentice-Hall, Englewood Cliffs, NJ</a:t>
                      </a:r>
                    </a:p>
                  </a:txBody>
                  <a:tcPr>
                    <a:noFill/>
                  </a:tcPr>
                </a:tc>
                <a:extLst>
                  <a:ext uri="{0D108BD9-81ED-4DB2-BD59-A6C34878D82A}">
                    <a16:rowId xmlns:a16="http://schemas.microsoft.com/office/drawing/2014/main" val="3228007059"/>
                  </a:ext>
                </a:extLst>
              </a:tr>
              <a:tr h="504221">
                <a:tc>
                  <a:txBody>
                    <a:bodyPr/>
                    <a:lstStyle/>
                    <a:p>
                      <a:pPr marL="180000" indent="-180000">
                        <a:spcBef>
                          <a:spcPts val="0"/>
                        </a:spcBef>
                        <a:spcAft>
                          <a:spcPts val="0"/>
                        </a:spcAft>
                        <a:buFont typeface="Arial" panose="020B0604020202020204" pitchFamily="34" charset="0"/>
                        <a:buChar char="•"/>
                        <a:tabLst/>
                      </a:pPr>
                      <a:r>
                        <a:rPr lang="en-US" dirty="0"/>
                        <a:t>Kendall, M.G. and </a:t>
                      </a:r>
                      <a:r>
                        <a:rPr lang="en-US" dirty="0" err="1"/>
                        <a:t>R.M.Sundrum</a:t>
                      </a:r>
                      <a:r>
                        <a:rPr lang="en-US" dirty="0"/>
                        <a:t>, Distribution-Free Methods and Order Properties, Review of the International Statistical Institute, 3 (1953), 124-134</a:t>
                      </a:r>
                    </a:p>
                  </a:txBody>
                  <a:tcPr>
                    <a:noFill/>
                  </a:tcPr>
                </a:tc>
                <a:extLst>
                  <a:ext uri="{0D108BD9-81ED-4DB2-BD59-A6C34878D82A}">
                    <a16:rowId xmlns:a16="http://schemas.microsoft.com/office/drawing/2014/main" val="2124855320"/>
                  </a:ext>
                </a:extLst>
              </a:tr>
            </a:tbl>
          </a:graphicData>
        </a:graphic>
      </p:graphicFrame>
    </p:spTree>
    <p:extLst>
      <p:ext uri="{BB962C8B-B14F-4D97-AF65-F5344CB8AC3E}">
        <p14:creationId xmlns:p14="http://schemas.microsoft.com/office/powerpoint/2010/main" val="28408643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3874B2E-908C-5929-24C9-6579C38BB48D}"/>
              </a:ext>
            </a:extLst>
          </p:cNvPr>
          <p:cNvSpPr txBox="1">
            <a:spLocks/>
          </p:cNvSpPr>
          <p:nvPr/>
        </p:nvSpPr>
        <p:spPr>
          <a:xfrm>
            <a:off x="14068" y="38136"/>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Multiple testing</a:t>
            </a:r>
          </a:p>
        </p:txBody>
      </p:sp>
      <p:graphicFrame>
        <p:nvGraphicFramePr>
          <p:cNvPr id="6" name="Table 5">
            <a:extLst>
              <a:ext uri="{FF2B5EF4-FFF2-40B4-BE49-F238E27FC236}">
                <a16:creationId xmlns:a16="http://schemas.microsoft.com/office/drawing/2014/main" id="{F1881CBB-8D7C-E8F2-2E8E-5AFC2A472F91}"/>
              </a:ext>
            </a:extLst>
          </p:cNvPr>
          <p:cNvGraphicFramePr>
            <a:graphicFrameLocks noGrp="1"/>
          </p:cNvGraphicFramePr>
          <p:nvPr>
            <p:extLst>
              <p:ext uri="{D42A27DB-BD31-4B8C-83A1-F6EECF244321}">
                <p14:modId xmlns:p14="http://schemas.microsoft.com/office/powerpoint/2010/main" val="794720201"/>
              </p:ext>
            </p:extLst>
          </p:nvPr>
        </p:nvGraphicFramePr>
        <p:xfrm>
          <a:off x="2032000" y="1718284"/>
          <a:ext cx="8128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640292"/>
                    </a:ext>
                  </a:extLst>
                </a:gridCol>
                <a:gridCol w="2032000">
                  <a:extLst>
                    <a:ext uri="{9D8B030D-6E8A-4147-A177-3AD203B41FA5}">
                      <a16:colId xmlns:a16="http://schemas.microsoft.com/office/drawing/2014/main" val="1734212312"/>
                    </a:ext>
                  </a:extLst>
                </a:gridCol>
                <a:gridCol w="2032000">
                  <a:extLst>
                    <a:ext uri="{9D8B030D-6E8A-4147-A177-3AD203B41FA5}">
                      <a16:colId xmlns:a16="http://schemas.microsoft.com/office/drawing/2014/main" val="1116857868"/>
                    </a:ext>
                  </a:extLst>
                </a:gridCol>
                <a:gridCol w="2032000">
                  <a:extLst>
                    <a:ext uri="{9D8B030D-6E8A-4147-A177-3AD203B41FA5}">
                      <a16:colId xmlns:a16="http://schemas.microsoft.com/office/drawing/2014/main" val="3611226222"/>
                    </a:ext>
                  </a:extLst>
                </a:gridCol>
              </a:tblGrid>
              <a:tr h="370840">
                <a:tc>
                  <a:txBody>
                    <a:bodyPr/>
                    <a:lstStyle/>
                    <a:p>
                      <a:pPr algn="l"/>
                      <a:r>
                        <a:rPr lang="en-US" dirty="0">
                          <a:solidFill>
                            <a:schemeClr val="tx1"/>
                          </a:solidFill>
                        </a:rPr>
                        <a:t>H</a:t>
                      </a:r>
                      <a:r>
                        <a:rPr lang="en-US" baseline="-25000" dirty="0">
                          <a:solidFill>
                            <a:schemeClr val="tx1"/>
                          </a:solidFill>
                        </a:rPr>
                        <a:t>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Not rejected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Rejected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9890571"/>
                  </a:ext>
                </a:extLst>
              </a:tr>
              <a:tr h="370840">
                <a:tc>
                  <a:txBody>
                    <a:bodyPr/>
                    <a:lstStyle/>
                    <a:p>
                      <a:r>
                        <a:rPr lang="en-US"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m</a:t>
                      </a:r>
                      <a:r>
                        <a:rPr lang="en-US" baseline="-250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9240424"/>
                  </a:ext>
                </a:extLst>
              </a:tr>
              <a:tr h="370840">
                <a:tc>
                  <a:txBody>
                    <a:bodyPr/>
                    <a:lstStyle/>
                    <a:p>
                      <a:r>
                        <a:rPr lang="en-US"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m-m</a:t>
                      </a:r>
                      <a:r>
                        <a:rPr lang="en-US" baseline="-250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92458377"/>
                  </a:ext>
                </a:extLst>
              </a:tr>
              <a:tr h="370840">
                <a:tc>
                  <a:txBody>
                    <a:bodyPr/>
                    <a:lstStyle/>
                    <a:p>
                      <a:r>
                        <a:rPr lang="en-US" dirty="0"/>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23539682"/>
                  </a:ext>
                </a:extLst>
              </a:tr>
            </a:tbl>
          </a:graphicData>
        </a:graphic>
      </p:graphicFrame>
      <p:sp>
        <p:nvSpPr>
          <p:cNvPr id="7" name="TextBox 6">
            <a:extLst>
              <a:ext uri="{FF2B5EF4-FFF2-40B4-BE49-F238E27FC236}">
                <a16:creationId xmlns:a16="http://schemas.microsoft.com/office/drawing/2014/main" id="{C6D8857A-01CD-671A-D004-4248161E258F}"/>
              </a:ext>
            </a:extLst>
          </p:cNvPr>
          <p:cNvSpPr txBox="1"/>
          <p:nvPr/>
        </p:nvSpPr>
        <p:spPr>
          <a:xfrm>
            <a:off x="126235" y="992417"/>
            <a:ext cx="11803167" cy="569387"/>
          </a:xfrm>
          <a:prstGeom prst="rect">
            <a:avLst/>
          </a:prstGeom>
          <a:noFill/>
        </p:spPr>
        <p:txBody>
          <a:bodyPr wrap="square">
            <a:spAutoFit/>
          </a:bodyPr>
          <a:lstStyle/>
          <a:p>
            <a:r>
              <a:rPr lang="en-US" sz="3100" dirty="0"/>
              <a:t>Let m &gt; 1 the number of null hypotheses H</a:t>
            </a:r>
            <a:r>
              <a:rPr lang="en-US" sz="3100" baseline="-25000" dirty="0"/>
              <a:t>1</a:t>
            </a:r>
            <a:r>
              <a:rPr lang="en-US" sz="3100" dirty="0"/>
              <a:t>,….,H</a:t>
            </a:r>
            <a:r>
              <a:rPr lang="en-US" sz="3100" baseline="-25000" dirty="0"/>
              <a:t>m</a:t>
            </a:r>
            <a:r>
              <a:rPr lang="en-US" sz="3100" dirty="0"/>
              <a:t> to be tested. </a:t>
            </a:r>
          </a:p>
        </p:txBody>
      </p:sp>
      <p:sp>
        <p:nvSpPr>
          <p:cNvPr id="8" name="TextBox 7">
            <a:extLst>
              <a:ext uri="{FF2B5EF4-FFF2-40B4-BE49-F238E27FC236}">
                <a16:creationId xmlns:a16="http://schemas.microsoft.com/office/drawing/2014/main" id="{81E5BC19-1E53-4E45-CEBB-56FFFC530DA5}"/>
              </a:ext>
            </a:extLst>
          </p:cNvPr>
          <p:cNvSpPr txBox="1"/>
          <p:nvPr/>
        </p:nvSpPr>
        <p:spPr>
          <a:xfrm>
            <a:off x="110190" y="3659420"/>
            <a:ext cx="12095878" cy="3185487"/>
          </a:xfrm>
          <a:prstGeom prst="rect">
            <a:avLst/>
          </a:prstGeom>
          <a:noFill/>
        </p:spPr>
        <p:txBody>
          <a:bodyPr wrap="square">
            <a:spAutoFit/>
          </a:bodyPr>
          <a:lstStyle/>
          <a:p>
            <a:r>
              <a:rPr lang="en-US" sz="3100" b="1" dirty="0"/>
              <a:t>Familywise error rate (FWER)</a:t>
            </a:r>
          </a:p>
          <a:p>
            <a:r>
              <a:rPr lang="en-US" sz="2800" dirty="0"/>
              <a:t>P(V&gt;0), which is the probability of committing al least one Type I error.</a:t>
            </a:r>
          </a:p>
          <a:p>
            <a:endParaRPr lang="en-US" sz="2800" dirty="0"/>
          </a:p>
          <a:p>
            <a:r>
              <a:rPr lang="en-US" sz="2800" dirty="0"/>
              <a:t>Notes:</a:t>
            </a:r>
          </a:p>
          <a:p>
            <a:pPr marL="457200" indent="-457200">
              <a:buFont typeface="Arial" panose="020B0604020202020204" pitchFamily="34" charset="0"/>
              <a:buChar char="•"/>
            </a:pPr>
            <a:r>
              <a:rPr lang="en-US" sz="2700" dirty="0"/>
              <a:t>If </a:t>
            </a:r>
            <a:r>
              <a:rPr lang="en-GB" sz="2700" dirty="0"/>
              <a:t>all hypothesis tests are conducted with a significance level of </a:t>
            </a:r>
            <a:r>
              <a:rPr lang="el-GR" sz="2700" dirty="0"/>
              <a:t>α</a:t>
            </a:r>
            <a:r>
              <a:rPr lang="en-GB" sz="2700" dirty="0"/>
              <a:t>, the FWER </a:t>
            </a:r>
            <a:r>
              <a:rPr lang="en-GB" sz="2700" u="sng" dirty="0"/>
              <a:t>&gt;</a:t>
            </a:r>
            <a:r>
              <a:rPr lang="en-GB" sz="2700" dirty="0"/>
              <a:t> </a:t>
            </a:r>
            <a:r>
              <a:rPr lang="el-GR" sz="2700" dirty="0"/>
              <a:t>α</a:t>
            </a:r>
            <a:endParaRPr lang="en-GB" sz="2700" dirty="0"/>
          </a:p>
          <a:p>
            <a:pPr marL="457200" indent="-457200">
              <a:buFont typeface="Arial" panose="020B0604020202020204" pitchFamily="34" charset="0"/>
              <a:buChar char="•"/>
            </a:pPr>
            <a:r>
              <a:rPr lang="en-US" sz="2700" dirty="0"/>
              <a:t>the FWER reduces to the common Type I error rate for m=1.</a:t>
            </a:r>
          </a:p>
          <a:p>
            <a:endParaRPr lang="en-US" sz="3100" dirty="0"/>
          </a:p>
        </p:txBody>
      </p:sp>
    </p:spTree>
    <p:extLst>
      <p:ext uri="{BB962C8B-B14F-4D97-AF65-F5344CB8AC3E}">
        <p14:creationId xmlns:p14="http://schemas.microsoft.com/office/powerpoint/2010/main" val="31573861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3874B2E-908C-5929-24C9-6579C38BB48D}"/>
              </a:ext>
            </a:extLst>
          </p:cNvPr>
          <p:cNvSpPr txBox="1">
            <a:spLocks/>
          </p:cNvSpPr>
          <p:nvPr/>
        </p:nvSpPr>
        <p:spPr>
          <a:xfrm>
            <a:off x="14068" y="38136"/>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Multiple testing</a:t>
            </a:r>
          </a:p>
        </p:txBody>
      </p:sp>
      <p:sp>
        <p:nvSpPr>
          <p:cNvPr id="7" name="TextBox 6">
            <a:extLst>
              <a:ext uri="{FF2B5EF4-FFF2-40B4-BE49-F238E27FC236}">
                <a16:creationId xmlns:a16="http://schemas.microsoft.com/office/drawing/2014/main" id="{C6D8857A-01CD-671A-D004-4248161E258F}"/>
              </a:ext>
            </a:extLst>
          </p:cNvPr>
          <p:cNvSpPr txBox="1"/>
          <p:nvPr/>
        </p:nvSpPr>
        <p:spPr>
          <a:xfrm>
            <a:off x="56084" y="6345467"/>
            <a:ext cx="11803167" cy="492443"/>
          </a:xfrm>
          <a:prstGeom prst="rect">
            <a:avLst/>
          </a:prstGeom>
          <a:noFill/>
        </p:spPr>
        <p:txBody>
          <a:bodyPr wrap="square">
            <a:spAutoFit/>
          </a:bodyPr>
          <a:lstStyle/>
          <a:p>
            <a:r>
              <a:rPr lang="en-US" sz="2600" dirty="0"/>
              <a:t>Under the assumption of independent statistical hypotheses.</a:t>
            </a:r>
          </a:p>
        </p:txBody>
      </p:sp>
      <p:pic>
        <p:nvPicPr>
          <p:cNvPr id="3" name="Picture 2">
            <a:extLst>
              <a:ext uri="{FF2B5EF4-FFF2-40B4-BE49-F238E27FC236}">
                <a16:creationId xmlns:a16="http://schemas.microsoft.com/office/drawing/2014/main" id="{364E278A-D953-796F-EC4F-7444C7898FE2}"/>
              </a:ext>
            </a:extLst>
          </p:cNvPr>
          <p:cNvPicPr>
            <a:picLocks noChangeAspect="1"/>
          </p:cNvPicPr>
          <p:nvPr/>
        </p:nvPicPr>
        <p:blipFill>
          <a:blip r:embed="rId3"/>
          <a:stretch>
            <a:fillRect/>
          </a:stretch>
        </p:blipFill>
        <p:spPr>
          <a:xfrm>
            <a:off x="3390900" y="943354"/>
            <a:ext cx="5400000" cy="5400000"/>
          </a:xfrm>
          <a:prstGeom prst="rect">
            <a:avLst/>
          </a:prstGeom>
        </p:spPr>
      </p:pic>
    </p:spTree>
    <p:extLst>
      <p:ext uri="{BB962C8B-B14F-4D97-AF65-F5344CB8AC3E}">
        <p14:creationId xmlns:p14="http://schemas.microsoft.com/office/powerpoint/2010/main" val="23666035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3874B2E-908C-5929-24C9-6579C38BB48D}"/>
              </a:ext>
            </a:extLst>
          </p:cNvPr>
          <p:cNvSpPr txBox="1">
            <a:spLocks/>
          </p:cNvSpPr>
          <p:nvPr/>
        </p:nvSpPr>
        <p:spPr>
          <a:xfrm>
            <a:off x="14068" y="38136"/>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Multiple testing</a:t>
            </a:r>
          </a:p>
        </p:txBody>
      </p:sp>
      <p:sp>
        <p:nvSpPr>
          <p:cNvPr id="8" name="TextBox 7">
            <a:extLst>
              <a:ext uri="{FF2B5EF4-FFF2-40B4-BE49-F238E27FC236}">
                <a16:creationId xmlns:a16="http://schemas.microsoft.com/office/drawing/2014/main" id="{81E5BC19-1E53-4E45-CEBB-56FFFC530DA5}"/>
              </a:ext>
            </a:extLst>
          </p:cNvPr>
          <p:cNvSpPr txBox="1"/>
          <p:nvPr/>
        </p:nvSpPr>
        <p:spPr>
          <a:xfrm>
            <a:off x="194416" y="976378"/>
            <a:ext cx="11803167" cy="1215717"/>
          </a:xfrm>
          <a:prstGeom prst="rect">
            <a:avLst/>
          </a:prstGeom>
          <a:noFill/>
        </p:spPr>
        <p:txBody>
          <a:bodyPr wrap="square">
            <a:spAutoFit/>
          </a:bodyPr>
          <a:lstStyle/>
          <a:p>
            <a:r>
              <a:rPr lang="en-US" sz="3100" b="1" dirty="0"/>
              <a:t>Controlling Familywise error rate (FWER)</a:t>
            </a:r>
          </a:p>
          <a:p>
            <a:endParaRPr lang="en-US" sz="1400" dirty="0"/>
          </a:p>
          <a:p>
            <a:pPr marL="457200" indent="-457200">
              <a:buFont typeface="Arial" panose="020B0604020202020204" pitchFamily="34" charset="0"/>
              <a:buChar char="•"/>
            </a:pPr>
            <a:r>
              <a:rPr lang="en-US" sz="2800" b="1" dirty="0"/>
              <a:t>Bonferroni method</a:t>
            </a:r>
          </a:p>
        </p:txBody>
      </p:sp>
      <p:sp>
        <p:nvSpPr>
          <p:cNvPr id="2" name="TextBox 1">
            <a:extLst>
              <a:ext uri="{FF2B5EF4-FFF2-40B4-BE49-F238E27FC236}">
                <a16:creationId xmlns:a16="http://schemas.microsoft.com/office/drawing/2014/main" id="{1AA7BE83-EA8D-60E1-CCD0-F0BB47074241}"/>
              </a:ext>
            </a:extLst>
          </p:cNvPr>
          <p:cNvSpPr txBox="1"/>
          <p:nvPr/>
        </p:nvSpPr>
        <p:spPr>
          <a:xfrm>
            <a:off x="655624" y="2133062"/>
            <a:ext cx="11341959" cy="1338828"/>
          </a:xfrm>
          <a:prstGeom prst="rect">
            <a:avLst/>
          </a:prstGeom>
          <a:noFill/>
        </p:spPr>
        <p:txBody>
          <a:bodyPr wrap="square">
            <a:spAutoFit/>
          </a:bodyPr>
          <a:lstStyle/>
          <a:p>
            <a:r>
              <a:rPr lang="en-US" sz="2700" dirty="0"/>
              <a:t>- Let m &gt; 1 the number of null hypotheses H</a:t>
            </a:r>
            <a:r>
              <a:rPr lang="en-US" sz="2700" baseline="-25000" dirty="0"/>
              <a:t>1</a:t>
            </a:r>
            <a:r>
              <a:rPr lang="en-US" sz="2700" dirty="0"/>
              <a:t>,….,H</a:t>
            </a:r>
            <a:r>
              <a:rPr lang="en-US" sz="2700" baseline="-25000" dirty="0"/>
              <a:t>m</a:t>
            </a:r>
            <a:r>
              <a:rPr lang="en-US" sz="2700" dirty="0"/>
              <a:t> to be tested.</a:t>
            </a:r>
          </a:p>
          <a:p>
            <a:r>
              <a:rPr lang="en-US" sz="2700" dirty="0"/>
              <a:t>- Each p-value (p</a:t>
            </a:r>
            <a:r>
              <a:rPr lang="en-US" sz="2700" baseline="-25000" dirty="0"/>
              <a:t>i</a:t>
            </a:r>
            <a:r>
              <a:rPr lang="en-US" sz="2700" dirty="0"/>
              <a:t>, </a:t>
            </a:r>
            <a:r>
              <a:rPr lang="en-US" sz="2700" dirty="0" err="1"/>
              <a:t>i</a:t>
            </a:r>
            <a:r>
              <a:rPr lang="en-US" sz="2700" dirty="0"/>
              <a:t>=1,…m) is compared to the threshold </a:t>
            </a:r>
            <a:r>
              <a:rPr lang="el-GR" sz="2700" dirty="0">
                <a:effectLst/>
              </a:rPr>
              <a:t>α </a:t>
            </a:r>
            <a:r>
              <a:rPr lang="en-GB" sz="2700" dirty="0">
                <a:effectLst/>
              </a:rPr>
              <a:t>/ m. </a:t>
            </a:r>
            <a:r>
              <a:rPr lang="en-GB" sz="2700" dirty="0"/>
              <a:t>Then FWER </a:t>
            </a:r>
            <a:r>
              <a:rPr lang="en-GB" sz="2700" u="sng" dirty="0"/>
              <a:t>&lt;</a:t>
            </a:r>
            <a:r>
              <a:rPr lang="en-GB" sz="2700" dirty="0"/>
              <a:t> </a:t>
            </a:r>
            <a:r>
              <a:rPr lang="el-GR" sz="2700" dirty="0">
                <a:effectLst/>
              </a:rPr>
              <a:t>α</a:t>
            </a:r>
            <a:r>
              <a:rPr lang="en-GB" sz="2700" dirty="0">
                <a:effectLst/>
              </a:rPr>
              <a:t>.</a:t>
            </a:r>
          </a:p>
          <a:p>
            <a:pPr marL="457200" indent="-457200">
              <a:buFont typeface="Wingdings" pitchFamily="2" charset="2"/>
              <a:buChar char="ü"/>
            </a:pPr>
            <a:r>
              <a:rPr lang="en-GB" sz="2700" dirty="0"/>
              <a:t>No assumption is requested.</a:t>
            </a:r>
            <a:endParaRPr lang="en-GB" sz="2700" dirty="0">
              <a:effectLst/>
            </a:endParaRPr>
          </a:p>
        </p:txBody>
      </p:sp>
      <p:sp>
        <p:nvSpPr>
          <p:cNvPr id="5" name="TextBox 4">
            <a:extLst>
              <a:ext uri="{FF2B5EF4-FFF2-40B4-BE49-F238E27FC236}">
                <a16:creationId xmlns:a16="http://schemas.microsoft.com/office/drawing/2014/main" id="{F8ABE801-71C1-175D-9732-5451475AED99}"/>
              </a:ext>
            </a:extLst>
          </p:cNvPr>
          <p:cNvSpPr txBox="1"/>
          <p:nvPr/>
        </p:nvSpPr>
        <p:spPr>
          <a:xfrm>
            <a:off x="238528" y="3738631"/>
            <a:ext cx="11803167" cy="523220"/>
          </a:xfrm>
          <a:prstGeom prst="rect">
            <a:avLst/>
          </a:prstGeom>
          <a:noFill/>
        </p:spPr>
        <p:txBody>
          <a:bodyPr wrap="square">
            <a:spAutoFit/>
          </a:bodyPr>
          <a:lstStyle/>
          <a:p>
            <a:pPr marL="457200" indent="-457200">
              <a:buFont typeface="Arial" panose="020B0604020202020204" pitchFamily="34" charset="0"/>
              <a:buChar char="•"/>
            </a:pPr>
            <a:r>
              <a:rPr lang="en-US" sz="2800" b="1" dirty="0" err="1"/>
              <a:t>Sidak</a:t>
            </a:r>
            <a:r>
              <a:rPr lang="en-US" sz="2800" b="1" dirty="0"/>
              <a:t> method</a:t>
            </a:r>
          </a:p>
        </p:txBody>
      </p:sp>
      <p:sp>
        <p:nvSpPr>
          <p:cNvPr id="9" name="TextBox 8">
            <a:extLst>
              <a:ext uri="{FF2B5EF4-FFF2-40B4-BE49-F238E27FC236}">
                <a16:creationId xmlns:a16="http://schemas.microsoft.com/office/drawing/2014/main" id="{8D28B48C-8EA5-F8DD-0BEF-0D7EB26532B5}"/>
              </a:ext>
            </a:extLst>
          </p:cNvPr>
          <p:cNvSpPr txBox="1"/>
          <p:nvPr/>
        </p:nvSpPr>
        <p:spPr>
          <a:xfrm>
            <a:off x="723803" y="4221543"/>
            <a:ext cx="10982924" cy="1754326"/>
          </a:xfrm>
          <a:prstGeom prst="rect">
            <a:avLst/>
          </a:prstGeom>
          <a:noFill/>
        </p:spPr>
        <p:txBody>
          <a:bodyPr wrap="square">
            <a:spAutoFit/>
          </a:bodyPr>
          <a:lstStyle/>
          <a:p>
            <a:r>
              <a:rPr lang="en-US" sz="2700" dirty="0"/>
              <a:t>- Let m &gt; 1 the number of null hypotheses H</a:t>
            </a:r>
            <a:r>
              <a:rPr lang="en-US" sz="2700" baseline="-25000" dirty="0"/>
              <a:t>1</a:t>
            </a:r>
            <a:r>
              <a:rPr lang="en-US" sz="2700" dirty="0"/>
              <a:t>,….,H</a:t>
            </a:r>
            <a:r>
              <a:rPr lang="en-US" sz="2700" baseline="-25000" dirty="0"/>
              <a:t>m</a:t>
            </a:r>
            <a:r>
              <a:rPr lang="en-US" sz="2700" dirty="0"/>
              <a:t> to be tested.</a:t>
            </a:r>
          </a:p>
          <a:p>
            <a:r>
              <a:rPr lang="en-US" sz="2700" dirty="0"/>
              <a:t>- Each p-value (p</a:t>
            </a:r>
            <a:r>
              <a:rPr lang="en-US" sz="2700" baseline="-25000" dirty="0"/>
              <a:t>i</a:t>
            </a:r>
            <a:r>
              <a:rPr lang="en-US" sz="2700" dirty="0"/>
              <a:t>, </a:t>
            </a:r>
            <a:r>
              <a:rPr lang="en-US" sz="2700" dirty="0" err="1"/>
              <a:t>i</a:t>
            </a:r>
            <a:r>
              <a:rPr lang="en-US" sz="2700" dirty="0"/>
              <a:t>=1,…m) is compared to the threshold </a:t>
            </a:r>
            <a:r>
              <a:rPr lang="el-GR" sz="2700" dirty="0">
                <a:effectLst/>
              </a:rPr>
              <a:t>α</a:t>
            </a:r>
            <a:r>
              <a:rPr lang="en-GB" sz="2700" baseline="-25000" dirty="0">
                <a:effectLst/>
              </a:rPr>
              <a:t>SIDAK</a:t>
            </a:r>
            <a:r>
              <a:rPr lang="el-GR" sz="2700" dirty="0">
                <a:effectLst/>
              </a:rPr>
              <a:t> </a:t>
            </a:r>
            <a:r>
              <a:rPr lang="en-GB" sz="2700" dirty="0">
                <a:effectLst/>
              </a:rPr>
              <a:t>= 1 - (1-</a:t>
            </a:r>
            <a:r>
              <a:rPr lang="el-GR" sz="2700" dirty="0">
                <a:effectLst/>
              </a:rPr>
              <a:t> α</a:t>
            </a:r>
            <a:r>
              <a:rPr lang="en-GB" sz="2700" dirty="0">
                <a:effectLst/>
              </a:rPr>
              <a:t>)</a:t>
            </a:r>
            <a:r>
              <a:rPr lang="en-GB" sz="2700" baseline="30000" dirty="0">
                <a:effectLst/>
              </a:rPr>
              <a:t>1/m</a:t>
            </a:r>
            <a:r>
              <a:rPr lang="en-GB" sz="2700" dirty="0">
                <a:effectLst/>
              </a:rPr>
              <a:t>.</a:t>
            </a:r>
            <a:endParaRPr lang="en-GB" sz="2700" baseline="30000" dirty="0">
              <a:effectLst/>
            </a:endParaRPr>
          </a:p>
          <a:p>
            <a:r>
              <a:rPr lang="en-GB" sz="2700" dirty="0"/>
              <a:t>Then FWER </a:t>
            </a:r>
            <a:r>
              <a:rPr lang="en-GB" sz="2700" u="sng" dirty="0"/>
              <a:t>&lt;</a:t>
            </a:r>
            <a:r>
              <a:rPr lang="en-GB" sz="2700" dirty="0"/>
              <a:t> </a:t>
            </a:r>
            <a:r>
              <a:rPr lang="el-GR" sz="2700" dirty="0">
                <a:effectLst/>
              </a:rPr>
              <a:t>α</a:t>
            </a:r>
            <a:r>
              <a:rPr lang="en-GB" sz="2700" dirty="0">
                <a:effectLst/>
              </a:rPr>
              <a:t>.</a:t>
            </a:r>
          </a:p>
          <a:p>
            <a:pPr marL="457200" indent="-457200">
              <a:buFont typeface="Wingdings" pitchFamily="2" charset="2"/>
              <a:buChar char="ü"/>
            </a:pPr>
            <a:r>
              <a:rPr lang="en-GB" sz="2700" dirty="0"/>
              <a:t>Very strong assumption: hypothesis tests are independent.</a:t>
            </a:r>
          </a:p>
        </p:txBody>
      </p:sp>
      <p:graphicFrame>
        <p:nvGraphicFramePr>
          <p:cNvPr id="3" name="Table 2">
            <a:extLst>
              <a:ext uri="{FF2B5EF4-FFF2-40B4-BE49-F238E27FC236}">
                <a16:creationId xmlns:a16="http://schemas.microsoft.com/office/drawing/2014/main" id="{EE97E44C-C7BE-9583-189E-928858DF0302}"/>
              </a:ext>
            </a:extLst>
          </p:cNvPr>
          <p:cNvGraphicFramePr>
            <a:graphicFrameLocks noGrp="1"/>
          </p:cNvGraphicFramePr>
          <p:nvPr>
            <p:extLst>
              <p:ext uri="{D42A27DB-BD31-4B8C-83A1-F6EECF244321}">
                <p14:modId xmlns:p14="http://schemas.microsoft.com/office/powerpoint/2010/main" val="620704007"/>
              </p:ext>
            </p:extLst>
          </p:nvPr>
        </p:nvGraphicFramePr>
        <p:xfrm>
          <a:off x="8486774" y="1104282"/>
          <a:ext cx="3491420" cy="370840"/>
        </p:xfrm>
        <a:graphic>
          <a:graphicData uri="http://schemas.openxmlformats.org/drawingml/2006/table">
            <a:tbl>
              <a:tblPr firstRow="1" bandRow="1">
                <a:tableStyleId>{5C22544A-7EE6-4342-B048-85BDC9FD1C3A}</a:tableStyleId>
              </a:tblPr>
              <a:tblGrid>
                <a:gridCol w="872855">
                  <a:extLst>
                    <a:ext uri="{9D8B030D-6E8A-4147-A177-3AD203B41FA5}">
                      <a16:colId xmlns:a16="http://schemas.microsoft.com/office/drawing/2014/main" val="4121129295"/>
                    </a:ext>
                  </a:extLst>
                </a:gridCol>
                <a:gridCol w="872855">
                  <a:extLst>
                    <a:ext uri="{9D8B030D-6E8A-4147-A177-3AD203B41FA5}">
                      <a16:colId xmlns:a16="http://schemas.microsoft.com/office/drawing/2014/main" val="1222341193"/>
                    </a:ext>
                  </a:extLst>
                </a:gridCol>
                <a:gridCol w="872855">
                  <a:extLst>
                    <a:ext uri="{9D8B030D-6E8A-4147-A177-3AD203B41FA5}">
                      <a16:colId xmlns:a16="http://schemas.microsoft.com/office/drawing/2014/main" val="3859196455"/>
                    </a:ext>
                  </a:extLst>
                </a:gridCol>
                <a:gridCol w="872855">
                  <a:extLst>
                    <a:ext uri="{9D8B030D-6E8A-4147-A177-3AD203B41FA5}">
                      <a16:colId xmlns:a16="http://schemas.microsoft.com/office/drawing/2014/main" val="1987625881"/>
                    </a:ext>
                  </a:extLst>
                </a:gridCol>
              </a:tblGrid>
              <a:tr h="370840">
                <a:tc>
                  <a:txBody>
                    <a:bodyPr/>
                    <a:lstStyle/>
                    <a:p>
                      <a:pPr algn="ctr"/>
                      <a:r>
                        <a:rPr lang="en-US" dirty="0">
                          <a:solidFill>
                            <a:schemeClr val="tx1"/>
                          </a:solidFill>
                        </a:rPr>
                        <a:t>H</a:t>
                      </a:r>
                      <a:r>
                        <a:rPr lang="en-US" baseline="-250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1"/>
                          </a:solidFill>
                        </a:rPr>
                        <a:t>H</a:t>
                      </a:r>
                      <a:r>
                        <a:rPr lang="en-US" baseline="-250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dirty="0">
                          <a:solidFill>
                            <a:schemeClr val="tx1"/>
                          </a:solidFill>
                        </a:rPr>
                        <a:t>H</a:t>
                      </a:r>
                      <a:r>
                        <a:rPr lang="en-US" baseline="-25000" dirty="0">
                          <a:solidFill>
                            <a:schemeClr val="tx1"/>
                          </a:solidFill>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350869186"/>
                  </a:ext>
                </a:extLst>
              </a:tr>
            </a:tbl>
          </a:graphicData>
        </a:graphic>
      </p:graphicFrame>
      <p:sp>
        <p:nvSpPr>
          <p:cNvPr id="6" name="TextBox 5">
            <a:extLst>
              <a:ext uri="{FF2B5EF4-FFF2-40B4-BE49-F238E27FC236}">
                <a16:creationId xmlns:a16="http://schemas.microsoft.com/office/drawing/2014/main" id="{BED3EA9B-9A79-E83D-0D76-0B276EEDDA01}"/>
              </a:ext>
            </a:extLst>
          </p:cNvPr>
          <p:cNvSpPr txBox="1"/>
          <p:nvPr/>
        </p:nvSpPr>
        <p:spPr>
          <a:xfrm>
            <a:off x="9001118" y="371474"/>
            <a:ext cx="2362712" cy="646331"/>
          </a:xfrm>
          <a:prstGeom prst="rect">
            <a:avLst/>
          </a:prstGeom>
          <a:noFill/>
        </p:spPr>
        <p:txBody>
          <a:bodyPr wrap="square" rtlCol="0">
            <a:spAutoFit/>
          </a:bodyPr>
          <a:lstStyle/>
          <a:p>
            <a:pPr algn="ctr"/>
            <a:r>
              <a:rPr lang="en-GB" b="1" dirty="0"/>
              <a:t>Simultaneously</a:t>
            </a:r>
            <a:r>
              <a:rPr lang="en-US" b="1" dirty="0"/>
              <a:t> testing statistical hypotheses</a:t>
            </a:r>
          </a:p>
        </p:txBody>
      </p:sp>
      <p:sp>
        <p:nvSpPr>
          <p:cNvPr id="7" name="Rounded Rectangle 6">
            <a:extLst>
              <a:ext uri="{FF2B5EF4-FFF2-40B4-BE49-F238E27FC236}">
                <a16:creationId xmlns:a16="http://schemas.microsoft.com/office/drawing/2014/main" id="{8681B153-0F84-E208-5987-54C1FFBDB6F6}"/>
              </a:ext>
            </a:extLst>
          </p:cNvPr>
          <p:cNvSpPr/>
          <p:nvPr/>
        </p:nvSpPr>
        <p:spPr>
          <a:xfrm>
            <a:off x="8372476" y="385762"/>
            <a:ext cx="3696548" cy="1215717"/>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856190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AA5D3-29BF-DC1B-2EA3-EEFAD95379E5}"/>
              </a:ext>
            </a:extLst>
          </p:cNvPr>
          <p:cNvSpPr>
            <a:spLocks noGrp="1"/>
          </p:cNvSpPr>
          <p:nvPr>
            <p:ph type="ctrTitle"/>
          </p:nvPr>
        </p:nvSpPr>
        <p:spPr>
          <a:xfrm>
            <a:off x="32516" y="41262"/>
            <a:ext cx="9144000" cy="721895"/>
          </a:xfrm>
        </p:spPr>
        <p:txBody>
          <a:bodyPr>
            <a:noAutofit/>
          </a:bodyPr>
          <a:lstStyle/>
          <a:p>
            <a:pPr algn="l"/>
            <a:r>
              <a:rPr lang="en-US" sz="5000" b="1" dirty="0"/>
              <a:t>Data types</a:t>
            </a:r>
          </a:p>
        </p:txBody>
      </p:sp>
      <p:sp>
        <p:nvSpPr>
          <p:cNvPr id="6" name="Down Arrow 5">
            <a:extLst>
              <a:ext uri="{FF2B5EF4-FFF2-40B4-BE49-F238E27FC236}">
                <a16:creationId xmlns:a16="http://schemas.microsoft.com/office/drawing/2014/main" id="{B1970690-D54A-A48F-B2EB-D0D6105029AC}"/>
              </a:ext>
            </a:extLst>
          </p:cNvPr>
          <p:cNvSpPr/>
          <p:nvPr/>
        </p:nvSpPr>
        <p:spPr>
          <a:xfrm>
            <a:off x="185192" y="1157468"/>
            <a:ext cx="590309" cy="5220183"/>
          </a:xfrm>
          <a:prstGeom prst="downArrow">
            <a:avLst/>
          </a:prstGeom>
        </p:spPr>
        <p:style>
          <a:lnRef idx="2">
            <a:schemeClr val="accent6"/>
          </a:lnRef>
          <a:fillRef idx="1">
            <a:schemeClr val="lt1"/>
          </a:fillRef>
          <a:effectRef idx="0">
            <a:schemeClr val="accent6"/>
          </a:effectRef>
          <a:fontRef idx="minor">
            <a:schemeClr val="dk1"/>
          </a:fontRef>
        </p:style>
        <p:txBody>
          <a:bodyPr rtlCol="0" anchor="ctr">
            <a:scene3d>
              <a:camera prst="orthographicFront">
                <a:rot lat="0" lon="0" rev="0"/>
              </a:camera>
              <a:lightRig rig="threePt" dir="t"/>
            </a:scene3d>
          </a:bodyPr>
          <a:lstStyle/>
          <a:p>
            <a:r>
              <a:rPr lang="en-US" b="1" dirty="0"/>
              <a:t>Complexity</a:t>
            </a:r>
          </a:p>
        </p:txBody>
      </p:sp>
      <p:sp>
        <p:nvSpPr>
          <p:cNvPr id="7" name="TextBox 6">
            <a:extLst>
              <a:ext uri="{FF2B5EF4-FFF2-40B4-BE49-F238E27FC236}">
                <a16:creationId xmlns:a16="http://schemas.microsoft.com/office/drawing/2014/main" id="{68C6B3CD-DF2F-2C6E-660B-7F0A05B7B012}"/>
              </a:ext>
            </a:extLst>
          </p:cNvPr>
          <p:cNvSpPr txBox="1"/>
          <p:nvPr/>
        </p:nvSpPr>
        <p:spPr>
          <a:xfrm>
            <a:off x="937549" y="1045485"/>
            <a:ext cx="3402957" cy="646331"/>
          </a:xfrm>
          <a:prstGeom prst="rect">
            <a:avLst/>
          </a:prstGeom>
          <a:noFill/>
        </p:spPr>
        <p:txBody>
          <a:bodyPr wrap="square" rtlCol="0">
            <a:spAutoFit/>
          </a:bodyPr>
          <a:lstStyle/>
          <a:p>
            <a:r>
              <a:rPr lang="en-US" sz="3600" b="1" dirty="0"/>
              <a:t>Qualitative</a:t>
            </a:r>
          </a:p>
        </p:txBody>
      </p:sp>
      <p:sp>
        <p:nvSpPr>
          <p:cNvPr id="8" name="TextBox 7">
            <a:extLst>
              <a:ext uri="{FF2B5EF4-FFF2-40B4-BE49-F238E27FC236}">
                <a16:creationId xmlns:a16="http://schemas.microsoft.com/office/drawing/2014/main" id="{E4B4FFE1-6534-AB4F-04D3-33B3BE0B4754}"/>
              </a:ext>
            </a:extLst>
          </p:cNvPr>
          <p:cNvSpPr txBox="1"/>
          <p:nvPr/>
        </p:nvSpPr>
        <p:spPr>
          <a:xfrm>
            <a:off x="939474" y="3998960"/>
            <a:ext cx="3402957" cy="646331"/>
          </a:xfrm>
          <a:prstGeom prst="rect">
            <a:avLst/>
          </a:prstGeom>
          <a:noFill/>
        </p:spPr>
        <p:txBody>
          <a:bodyPr wrap="square" rtlCol="0">
            <a:spAutoFit/>
          </a:bodyPr>
          <a:lstStyle/>
          <a:p>
            <a:r>
              <a:rPr lang="en-US" sz="3600" b="1" dirty="0"/>
              <a:t>Quantitative</a:t>
            </a:r>
          </a:p>
        </p:txBody>
      </p:sp>
      <p:sp>
        <p:nvSpPr>
          <p:cNvPr id="9" name="Right Arrow 8">
            <a:extLst>
              <a:ext uri="{FF2B5EF4-FFF2-40B4-BE49-F238E27FC236}">
                <a16:creationId xmlns:a16="http://schemas.microsoft.com/office/drawing/2014/main" id="{2720A6A9-CC96-09CC-AB3A-4625A4677846}"/>
              </a:ext>
            </a:extLst>
          </p:cNvPr>
          <p:cNvSpPr/>
          <p:nvPr/>
        </p:nvSpPr>
        <p:spPr>
          <a:xfrm>
            <a:off x="1477699" y="1840376"/>
            <a:ext cx="1099595" cy="219919"/>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C444FF8F-CF9B-E989-BC77-3B12526DF185}"/>
              </a:ext>
            </a:extLst>
          </p:cNvPr>
          <p:cNvSpPr txBox="1"/>
          <p:nvPr/>
        </p:nvSpPr>
        <p:spPr>
          <a:xfrm>
            <a:off x="2704616" y="1713219"/>
            <a:ext cx="2896688" cy="461665"/>
          </a:xfrm>
          <a:prstGeom prst="rect">
            <a:avLst/>
          </a:prstGeom>
          <a:noFill/>
        </p:spPr>
        <p:txBody>
          <a:bodyPr wrap="square" rtlCol="0">
            <a:spAutoFit/>
          </a:bodyPr>
          <a:lstStyle/>
          <a:p>
            <a:r>
              <a:rPr lang="en-US" sz="2400" dirty="0"/>
              <a:t>Binary/dichotomous</a:t>
            </a:r>
          </a:p>
        </p:txBody>
      </p:sp>
      <p:sp>
        <p:nvSpPr>
          <p:cNvPr id="11" name="Right Arrow 10">
            <a:extLst>
              <a:ext uri="{FF2B5EF4-FFF2-40B4-BE49-F238E27FC236}">
                <a16:creationId xmlns:a16="http://schemas.microsoft.com/office/drawing/2014/main" id="{A82129BD-C76E-B3C1-186A-82B124D5334D}"/>
              </a:ext>
            </a:extLst>
          </p:cNvPr>
          <p:cNvSpPr/>
          <p:nvPr/>
        </p:nvSpPr>
        <p:spPr>
          <a:xfrm>
            <a:off x="1502778" y="2571511"/>
            <a:ext cx="1099595" cy="219919"/>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ight Arrow 11">
            <a:extLst>
              <a:ext uri="{FF2B5EF4-FFF2-40B4-BE49-F238E27FC236}">
                <a16:creationId xmlns:a16="http://schemas.microsoft.com/office/drawing/2014/main" id="{3F2FB123-C0AD-CF40-5C01-08722F661ECD}"/>
              </a:ext>
            </a:extLst>
          </p:cNvPr>
          <p:cNvSpPr/>
          <p:nvPr/>
        </p:nvSpPr>
        <p:spPr>
          <a:xfrm>
            <a:off x="1504706" y="3325795"/>
            <a:ext cx="1099595" cy="219919"/>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598F76E1-973B-0CB3-A7A2-0460B2A638F8}"/>
              </a:ext>
            </a:extLst>
          </p:cNvPr>
          <p:cNvSpPr txBox="1"/>
          <p:nvPr/>
        </p:nvSpPr>
        <p:spPr>
          <a:xfrm>
            <a:off x="2718117" y="2428217"/>
            <a:ext cx="2662177" cy="461665"/>
          </a:xfrm>
          <a:prstGeom prst="rect">
            <a:avLst/>
          </a:prstGeom>
          <a:noFill/>
        </p:spPr>
        <p:txBody>
          <a:bodyPr wrap="square" rtlCol="0">
            <a:spAutoFit/>
          </a:bodyPr>
          <a:lstStyle/>
          <a:p>
            <a:r>
              <a:rPr lang="en-US" sz="2400" dirty="0"/>
              <a:t>Nominal</a:t>
            </a:r>
          </a:p>
        </p:txBody>
      </p:sp>
      <p:sp>
        <p:nvSpPr>
          <p:cNvPr id="14" name="TextBox 13">
            <a:extLst>
              <a:ext uri="{FF2B5EF4-FFF2-40B4-BE49-F238E27FC236}">
                <a16:creationId xmlns:a16="http://schemas.microsoft.com/office/drawing/2014/main" id="{B7FD72BF-A393-3AB7-3356-BE3FE52B18DD}"/>
              </a:ext>
            </a:extLst>
          </p:cNvPr>
          <p:cNvSpPr txBox="1"/>
          <p:nvPr/>
        </p:nvSpPr>
        <p:spPr>
          <a:xfrm>
            <a:off x="2745471" y="3196355"/>
            <a:ext cx="2662177" cy="461665"/>
          </a:xfrm>
          <a:prstGeom prst="rect">
            <a:avLst/>
          </a:prstGeom>
          <a:noFill/>
        </p:spPr>
        <p:txBody>
          <a:bodyPr wrap="square" rtlCol="0">
            <a:spAutoFit/>
          </a:bodyPr>
          <a:lstStyle/>
          <a:p>
            <a:r>
              <a:rPr lang="en-US" sz="2400" dirty="0"/>
              <a:t>Ordinal</a:t>
            </a:r>
          </a:p>
        </p:txBody>
      </p:sp>
      <p:sp>
        <p:nvSpPr>
          <p:cNvPr id="15" name="Right Arrow 14">
            <a:extLst>
              <a:ext uri="{FF2B5EF4-FFF2-40B4-BE49-F238E27FC236}">
                <a16:creationId xmlns:a16="http://schemas.microsoft.com/office/drawing/2014/main" id="{1E4F741D-2E30-60BE-354E-2EEF317C2D8D}"/>
              </a:ext>
            </a:extLst>
          </p:cNvPr>
          <p:cNvSpPr/>
          <p:nvPr/>
        </p:nvSpPr>
        <p:spPr>
          <a:xfrm>
            <a:off x="1539431" y="4794180"/>
            <a:ext cx="1099595" cy="219919"/>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ight Arrow 15">
            <a:extLst>
              <a:ext uri="{FF2B5EF4-FFF2-40B4-BE49-F238E27FC236}">
                <a16:creationId xmlns:a16="http://schemas.microsoft.com/office/drawing/2014/main" id="{230C365F-1576-5AFE-4B6B-E566A6B96D1B}"/>
              </a:ext>
            </a:extLst>
          </p:cNvPr>
          <p:cNvSpPr/>
          <p:nvPr/>
        </p:nvSpPr>
        <p:spPr>
          <a:xfrm>
            <a:off x="1552933" y="5548463"/>
            <a:ext cx="1099595" cy="219919"/>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A0D45B5C-5A6E-96BC-0296-4C4F794A62EC}"/>
              </a:ext>
            </a:extLst>
          </p:cNvPr>
          <p:cNvSpPr txBox="1"/>
          <p:nvPr/>
        </p:nvSpPr>
        <p:spPr>
          <a:xfrm>
            <a:off x="2749855" y="5405166"/>
            <a:ext cx="3288437" cy="461665"/>
          </a:xfrm>
          <a:prstGeom prst="rect">
            <a:avLst/>
          </a:prstGeom>
          <a:noFill/>
        </p:spPr>
        <p:txBody>
          <a:bodyPr wrap="square" rtlCol="0">
            <a:spAutoFit/>
          </a:bodyPr>
          <a:lstStyle/>
          <a:p>
            <a:r>
              <a:rPr lang="en-US" sz="2400" dirty="0"/>
              <a:t>Continuous</a:t>
            </a:r>
          </a:p>
        </p:txBody>
      </p:sp>
      <p:sp>
        <p:nvSpPr>
          <p:cNvPr id="18" name="TextBox 17">
            <a:extLst>
              <a:ext uri="{FF2B5EF4-FFF2-40B4-BE49-F238E27FC236}">
                <a16:creationId xmlns:a16="http://schemas.microsoft.com/office/drawing/2014/main" id="{C9F9546D-1059-2655-E268-5D197040AB8B}"/>
              </a:ext>
            </a:extLst>
          </p:cNvPr>
          <p:cNvSpPr txBox="1"/>
          <p:nvPr/>
        </p:nvSpPr>
        <p:spPr>
          <a:xfrm>
            <a:off x="2758622" y="4654748"/>
            <a:ext cx="3586760" cy="461665"/>
          </a:xfrm>
          <a:prstGeom prst="rect">
            <a:avLst/>
          </a:prstGeom>
          <a:noFill/>
        </p:spPr>
        <p:txBody>
          <a:bodyPr wrap="square" rtlCol="0">
            <a:spAutoFit/>
          </a:bodyPr>
          <a:lstStyle/>
          <a:p>
            <a:r>
              <a:rPr lang="en-US" sz="2400" dirty="0"/>
              <a:t>Discrete</a:t>
            </a:r>
          </a:p>
        </p:txBody>
      </p:sp>
      <p:pic>
        <p:nvPicPr>
          <p:cNvPr id="3078" name="Picture 6" descr="Tumor Grade - NCI">
            <a:extLst>
              <a:ext uri="{FF2B5EF4-FFF2-40B4-BE49-F238E27FC236}">
                <a16:creationId xmlns:a16="http://schemas.microsoft.com/office/drawing/2014/main" id="{35F8EBAE-BBBA-1395-F5C5-93E5F61C8C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7382" y="3060040"/>
            <a:ext cx="2602249" cy="11729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Opposite words with alive and dead 4480595 Vector Art at Vecteezy">
            <a:extLst>
              <a:ext uri="{FF2B5EF4-FFF2-40B4-BE49-F238E27FC236}">
                <a16:creationId xmlns:a16="http://schemas.microsoft.com/office/drawing/2014/main" id="{E4F2F3A4-9305-1AE1-C40F-22B88A496C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21" y="1063154"/>
            <a:ext cx="1894433" cy="143276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Epithelial Ovarian Cancer: The Role of Cell Cycle Genes in the Different  Histotypes">
            <a:extLst>
              <a:ext uri="{FF2B5EF4-FFF2-40B4-BE49-F238E27FC236}">
                <a16:creationId xmlns:a16="http://schemas.microsoft.com/office/drawing/2014/main" id="{CDF981C1-3EA7-2F9E-28D6-A8BE8725BE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4991" y="2060294"/>
            <a:ext cx="2720953" cy="1241997"/>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Best Time to Weigh Yourself: Tips for Accurate Weight Tracking">
            <a:extLst>
              <a:ext uri="{FF2B5EF4-FFF2-40B4-BE49-F238E27FC236}">
                <a16:creationId xmlns:a16="http://schemas.microsoft.com/office/drawing/2014/main" id="{A16AAB20-AB72-B04B-AF01-570F0DE696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82902" y="5006620"/>
            <a:ext cx="1857789" cy="139334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F8A91FE-16BE-7A7A-3066-E43A66CBDD22}"/>
              </a:ext>
            </a:extLst>
          </p:cNvPr>
          <p:cNvSpPr txBox="1"/>
          <p:nvPr/>
        </p:nvSpPr>
        <p:spPr>
          <a:xfrm>
            <a:off x="6527258" y="4392467"/>
            <a:ext cx="1842831" cy="830997"/>
          </a:xfrm>
          <a:prstGeom prst="rect">
            <a:avLst/>
          </a:prstGeom>
          <a:noFill/>
          <a:ln w="22225">
            <a:solidFill>
              <a:schemeClr val="accent6"/>
            </a:solidFill>
          </a:ln>
        </p:spPr>
        <p:txBody>
          <a:bodyPr wrap="square" rtlCol="0">
            <a:spAutoFit/>
          </a:bodyPr>
          <a:lstStyle/>
          <a:p>
            <a:pPr algn="ctr"/>
            <a:r>
              <a:rPr lang="en-US" sz="2400" dirty="0"/>
              <a:t>Number of metastases</a:t>
            </a:r>
          </a:p>
        </p:txBody>
      </p:sp>
    </p:spTree>
    <p:extLst>
      <p:ext uri="{BB962C8B-B14F-4D97-AF65-F5344CB8AC3E}">
        <p14:creationId xmlns:p14="http://schemas.microsoft.com/office/powerpoint/2010/main" val="7222384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3874B2E-908C-5929-24C9-6579C38BB48D}"/>
              </a:ext>
            </a:extLst>
          </p:cNvPr>
          <p:cNvSpPr txBox="1">
            <a:spLocks/>
          </p:cNvSpPr>
          <p:nvPr/>
        </p:nvSpPr>
        <p:spPr>
          <a:xfrm>
            <a:off x="14068" y="38136"/>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Multiple testing</a:t>
            </a:r>
          </a:p>
        </p:txBody>
      </p:sp>
      <p:sp>
        <p:nvSpPr>
          <p:cNvPr id="8" name="TextBox 7">
            <a:extLst>
              <a:ext uri="{FF2B5EF4-FFF2-40B4-BE49-F238E27FC236}">
                <a16:creationId xmlns:a16="http://schemas.microsoft.com/office/drawing/2014/main" id="{81E5BC19-1E53-4E45-CEBB-56FFFC530DA5}"/>
              </a:ext>
            </a:extLst>
          </p:cNvPr>
          <p:cNvSpPr txBox="1"/>
          <p:nvPr/>
        </p:nvSpPr>
        <p:spPr>
          <a:xfrm>
            <a:off x="194416" y="976378"/>
            <a:ext cx="11803167" cy="1215717"/>
          </a:xfrm>
          <a:prstGeom prst="rect">
            <a:avLst/>
          </a:prstGeom>
          <a:noFill/>
        </p:spPr>
        <p:txBody>
          <a:bodyPr wrap="square">
            <a:spAutoFit/>
          </a:bodyPr>
          <a:lstStyle/>
          <a:p>
            <a:r>
              <a:rPr lang="en-US" sz="3100" b="1" dirty="0"/>
              <a:t>Controlling Familywise error rate (FWER)</a:t>
            </a:r>
          </a:p>
          <a:p>
            <a:endParaRPr lang="en-US" sz="1400" dirty="0"/>
          </a:p>
          <a:p>
            <a:pPr marL="457200" indent="-457200">
              <a:buFont typeface="Courier New" panose="02070309020205020404" pitchFamily="49" charset="0"/>
              <a:buChar char="o"/>
            </a:pPr>
            <a:r>
              <a:rPr lang="en-US" sz="2800" b="1" dirty="0">
                <a:solidFill>
                  <a:schemeClr val="accent1">
                    <a:lumMod val="75000"/>
                  </a:schemeClr>
                </a:solidFill>
              </a:rPr>
              <a:t>Sequential</a:t>
            </a:r>
            <a:r>
              <a:rPr lang="en-US" sz="2800" b="1" dirty="0"/>
              <a:t> Bonferroni method (Holm’s method)</a:t>
            </a:r>
          </a:p>
        </p:txBody>
      </p:sp>
      <p:sp>
        <p:nvSpPr>
          <p:cNvPr id="2" name="TextBox 1">
            <a:extLst>
              <a:ext uri="{FF2B5EF4-FFF2-40B4-BE49-F238E27FC236}">
                <a16:creationId xmlns:a16="http://schemas.microsoft.com/office/drawing/2014/main" id="{1AA7BE83-EA8D-60E1-CCD0-F0BB47074241}"/>
              </a:ext>
            </a:extLst>
          </p:cNvPr>
          <p:cNvSpPr txBox="1"/>
          <p:nvPr/>
        </p:nvSpPr>
        <p:spPr>
          <a:xfrm>
            <a:off x="655624" y="2133062"/>
            <a:ext cx="11341959" cy="2585323"/>
          </a:xfrm>
          <a:prstGeom prst="rect">
            <a:avLst/>
          </a:prstGeom>
          <a:noFill/>
        </p:spPr>
        <p:txBody>
          <a:bodyPr wrap="square">
            <a:spAutoFit/>
          </a:bodyPr>
          <a:lstStyle/>
          <a:p>
            <a:pPr algn="just"/>
            <a:r>
              <a:rPr lang="en-US" sz="2700" dirty="0"/>
              <a:t>- Let m &gt; 1 the number of null hypotheses H</a:t>
            </a:r>
            <a:r>
              <a:rPr lang="en-US" sz="2700" baseline="-25000" dirty="0"/>
              <a:t>1</a:t>
            </a:r>
            <a:r>
              <a:rPr lang="en-US" sz="2700" dirty="0"/>
              <a:t>,….,H</a:t>
            </a:r>
            <a:r>
              <a:rPr lang="en-US" sz="2700" baseline="-25000" dirty="0"/>
              <a:t>m</a:t>
            </a:r>
            <a:r>
              <a:rPr lang="en-US" sz="2700" dirty="0"/>
              <a:t> to be tested.</a:t>
            </a:r>
          </a:p>
          <a:p>
            <a:pPr algn="just"/>
            <a:r>
              <a:rPr lang="en-US" sz="2700" dirty="0"/>
              <a:t>- Sort p-values (p</a:t>
            </a:r>
            <a:r>
              <a:rPr lang="en-US" sz="2700" baseline="-25000" dirty="0"/>
              <a:t>i</a:t>
            </a:r>
            <a:r>
              <a:rPr lang="en-US" sz="2700" dirty="0"/>
              <a:t>, </a:t>
            </a:r>
            <a:r>
              <a:rPr lang="en-US" sz="2700" dirty="0" err="1"/>
              <a:t>i</a:t>
            </a:r>
            <a:r>
              <a:rPr lang="en-US" sz="2700" dirty="0"/>
              <a:t>=1,…m) p</a:t>
            </a:r>
            <a:r>
              <a:rPr lang="en-US" sz="2700" baseline="-25000" dirty="0"/>
              <a:t>1 </a:t>
            </a:r>
            <a:r>
              <a:rPr lang="en-US" sz="2700" u="sng" dirty="0"/>
              <a:t>&lt;</a:t>
            </a:r>
            <a:r>
              <a:rPr lang="en-US" sz="2700" dirty="0"/>
              <a:t> p</a:t>
            </a:r>
            <a:r>
              <a:rPr lang="en-US" sz="2700" baseline="-25000" dirty="0"/>
              <a:t>2</a:t>
            </a:r>
            <a:r>
              <a:rPr lang="en-US" sz="2700" dirty="0"/>
              <a:t> </a:t>
            </a:r>
            <a:r>
              <a:rPr lang="en-US" sz="2700" u="sng" dirty="0"/>
              <a:t>&lt;</a:t>
            </a:r>
            <a:r>
              <a:rPr lang="en-US" sz="2700" dirty="0"/>
              <a:t> … </a:t>
            </a:r>
            <a:r>
              <a:rPr lang="en-US" sz="2700" u="sng" dirty="0"/>
              <a:t>&lt;</a:t>
            </a:r>
            <a:r>
              <a:rPr lang="en-US" sz="2700" dirty="0"/>
              <a:t> p</a:t>
            </a:r>
            <a:r>
              <a:rPr lang="en-US" sz="2700" baseline="-25000" dirty="0"/>
              <a:t>m</a:t>
            </a:r>
            <a:r>
              <a:rPr lang="en-US" sz="2700" dirty="0"/>
              <a:t>.</a:t>
            </a:r>
          </a:p>
          <a:p>
            <a:pPr algn="just"/>
            <a:r>
              <a:rPr lang="en-US" sz="2700" dirty="0"/>
              <a:t>- Each p-value (p</a:t>
            </a:r>
            <a:r>
              <a:rPr lang="en-US" sz="2700" baseline="-25000" dirty="0"/>
              <a:t>i</a:t>
            </a:r>
            <a:r>
              <a:rPr lang="en-US" sz="2700" dirty="0"/>
              <a:t>, </a:t>
            </a:r>
            <a:r>
              <a:rPr lang="en-US" sz="2700" dirty="0" err="1"/>
              <a:t>i</a:t>
            </a:r>
            <a:r>
              <a:rPr lang="en-US" sz="2700" dirty="0"/>
              <a:t>=1,…m) is compared to the threshold </a:t>
            </a:r>
            <a:r>
              <a:rPr lang="el-GR" sz="2700" dirty="0">
                <a:effectLst/>
              </a:rPr>
              <a:t>α </a:t>
            </a:r>
            <a:r>
              <a:rPr lang="en-GB" sz="2700" dirty="0">
                <a:effectLst/>
              </a:rPr>
              <a:t>/ (m-i+1). Reject the corresponding H</a:t>
            </a:r>
            <a:r>
              <a:rPr lang="en-GB" sz="2700" baseline="-25000" dirty="0">
                <a:effectLst/>
              </a:rPr>
              <a:t>i</a:t>
            </a:r>
            <a:r>
              <a:rPr lang="en-GB" sz="2700" dirty="0">
                <a:effectLst/>
              </a:rPr>
              <a:t> hypothesis until the p-value is no longer significant.</a:t>
            </a:r>
            <a:r>
              <a:rPr lang="en-GB" sz="2700" dirty="0"/>
              <a:t> Then FWER </a:t>
            </a:r>
            <a:r>
              <a:rPr lang="en-GB" sz="2700" u="sng" dirty="0"/>
              <a:t>&lt;</a:t>
            </a:r>
            <a:r>
              <a:rPr lang="en-GB" sz="2700" dirty="0"/>
              <a:t> </a:t>
            </a:r>
            <a:r>
              <a:rPr lang="el-GR" sz="2700" dirty="0">
                <a:effectLst/>
              </a:rPr>
              <a:t>α</a:t>
            </a:r>
            <a:r>
              <a:rPr lang="en-GB" sz="2700" dirty="0">
                <a:effectLst/>
              </a:rPr>
              <a:t>.</a:t>
            </a:r>
          </a:p>
          <a:p>
            <a:pPr marL="457200" indent="-457200">
              <a:buFont typeface="Wingdings" pitchFamily="2" charset="2"/>
              <a:buChar char="ü"/>
            </a:pPr>
            <a:r>
              <a:rPr lang="en-GB" sz="2700" dirty="0"/>
              <a:t>No assumption is requested. Holm’s method more powerful than Bonferroni.</a:t>
            </a:r>
            <a:endParaRPr lang="en-GB" sz="2700" dirty="0">
              <a:effectLst/>
            </a:endParaRPr>
          </a:p>
        </p:txBody>
      </p:sp>
      <p:sp>
        <p:nvSpPr>
          <p:cNvPr id="5" name="TextBox 4">
            <a:extLst>
              <a:ext uri="{FF2B5EF4-FFF2-40B4-BE49-F238E27FC236}">
                <a16:creationId xmlns:a16="http://schemas.microsoft.com/office/drawing/2014/main" id="{F8ABE801-71C1-175D-9732-5451475AED99}"/>
              </a:ext>
            </a:extLst>
          </p:cNvPr>
          <p:cNvSpPr txBox="1"/>
          <p:nvPr/>
        </p:nvSpPr>
        <p:spPr>
          <a:xfrm>
            <a:off x="238528" y="4938781"/>
            <a:ext cx="11803167" cy="523220"/>
          </a:xfrm>
          <a:prstGeom prst="rect">
            <a:avLst/>
          </a:prstGeom>
          <a:noFill/>
        </p:spPr>
        <p:txBody>
          <a:bodyPr wrap="square">
            <a:spAutoFit/>
          </a:bodyPr>
          <a:lstStyle/>
          <a:p>
            <a:pPr marL="457200" indent="-457200">
              <a:buFont typeface="Courier New" panose="02070309020205020404" pitchFamily="49" charset="0"/>
              <a:buChar char="o"/>
            </a:pPr>
            <a:r>
              <a:rPr lang="en-US" sz="2800" b="1" dirty="0">
                <a:solidFill>
                  <a:schemeClr val="accent1">
                    <a:lumMod val="75000"/>
                  </a:schemeClr>
                </a:solidFill>
              </a:rPr>
              <a:t>Sequential</a:t>
            </a:r>
            <a:r>
              <a:rPr lang="en-US" sz="2800" b="1" dirty="0">
                <a:solidFill>
                  <a:schemeClr val="accent1"/>
                </a:solidFill>
              </a:rPr>
              <a:t> </a:t>
            </a:r>
            <a:r>
              <a:rPr lang="en-US" sz="2800" b="1" dirty="0" err="1"/>
              <a:t>Sidak</a:t>
            </a:r>
            <a:r>
              <a:rPr lang="en-US" sz="2800" b="1" dirty="0"/>
              <a:t> method</a:t>
            </a:r>
          </a:p>
        </p:txBody>
      </p:sp>
      <p:sp>
        <p:nvSpPr>
          <p:cNvPr id="9" name="TextBox 8">
            <a:extLst>
              <a:ext uri="{FF2B5EF4-FFF2-40B4-BE49-F238E27FC236}">
                <a16:creationId xmlns:a16="http://schemas.microsoft.com/office/drawing/2014/main" id="{8D28B48C-8EA5-F8DD-0BEF-0D7EB26532B5}"/>
              </a:ext>
            </a:extLst>
          </p:cNvPr>
          <p:cNvSpPr txBox="1"/>
          <p:nvPr/>
        </p:nvSpPr>
        <p:spPr>
          <a:xfrm>
            <a:off x="709515" y="5421693"/>
            <a:ext cx="10982924" cy="1338828"/>
          </a:xfrm>
          <a:prstGeom prst="rect">
            <a:avLst/>
          </a:prstGeom>
          <a:noFill/>
        </p:spPr>
        <p:txBody>
          <a:bodyPr wrap="square">
            <a:spAutoFit/>
          </a:bodyPr>
          <a:lstStyle/>
          <a:p>
            <a:r>
              <a:rPr lang="en-US" sz="2700" dirty="0"/>
              <a:t>The only difference respect to the sequential Bonferroni method are the </a:t>
            </a:r>
          </a:p>
          <a:p>
            <a:r>
              <a:rPr lang="en-US" sz="2700" dirty="0"/>
              <a:t>thresholds </a:t>
            </a:r>
            <a:r>
              <a:rPr lang="el-GR" sz="2700" dirty="0">
                <a:effectLst/>
              </a:rPr>
              <a:t>α</a:t>
            </a:r>
            <a:r>
              <a:rPr lang="en-GB" sz="2700" baseline="-25000" dirty="0" err="1">
                <a:effectLst/>
              </a:rPr>
              <a:t>SIDAK</a:t>
            </a:r>
            <a:r>
              <a:rPr lang="en-GB" sz="2700" baseline="-25000" dirty="0" err="1"/>
              <a:t>,</a:t>
            </a:r>
            <a:r>
              <a:rPr lang="en-GB" sz="2700" baseline="-25000" dirty="0" err="1">
                <a:effectLst/>
              </a:rPr>
              <a:t>i</a:t>
            </a:r>
            <a:r>
              <a:rPr lang="en-GB" sz="2700" baseline="-25000" dirty="0">
                <a:effectLst/>
              </a:rPr>
              <a:t> </a:t>
            </a:r>
            <a:r>
              <a:rPr lang="en-GB" sz="2700" dirty="0">
                <a:effectLst/>
              </a:rPr>
              <a:t>= 1 - (1-</a:t>
            </a:r>
            <a:r>
              <a:rPr lang="el-GR" sz="2700" dirty="0">
                <a:effectLst/>
              </a:rPr>
              <a:t> α</a:t>
            </a:r>
            <a:r>
              <a:rPr lang="en-GB" sz="2700" dirty="0">
                <a:effectLst/>
              </a:rPr>
              <a:t>)</a:t>
            </a:r>
            <a:r>
              <a:rPr lang="en-GB" sz="2700" baseline="30000" dirty="0">
                <a:effectLst/>
              </a:rPr>
              <a:t>1/(m-i+1)</a:t>
            </a:r>
            <a:r>
              <a:rPr lang="en-GB" sz="2700" dirty="0">
                <a:effectLst/>
              </a:rPr>
              <a:t>.</a:t>
            </a:r>
            <a:r>
              <a:rPr lang="en-GB" sz="2700" baseline="30000" dirty="0"/>
              <a:t> </a:t>
            </a:r>
            <a:r>
              <a:rPr lang="en-GB" sz="2700" dirty="0"/>
              <a:t>Then FWER </a:t>
            </a:r>
            <a:r>
              <a:rPr lang="en-GB" sz="2700" u="sng" dirty="0"/>
              <a:t>&lt;</a:t>
            </a:r>
            <a:r>
              <a:rPr lang="en-GB" sz="2700" dirty="0"/>
              <a:t> </a:t>
            </a:r>
            <a:r>
              <a:rPr lang="el-GR" sz="2700" dirty="0">
                <a:effectLst/>
              </a:rPr>
              <a:t>α</a:t>
            </a:r>
            <a:r>
              <a:rPr lang="en-GB" sz="2700" dirty="0">
                <a:effectLst/>
              </a:rPr>
              <a:t>.</a:t>
            </a:r>
          </a:p>
          <a:p>
            <a:pPr marL="457200" indent="-457200">
              <a:buFont typeface="Wingdings" pitchFamily="2" charset="2"/>
              <a:buChar char="ü"/>
            </a:pPr>
            <a:r>
              <a:rPr lang="en-GB" sz="2700" dirty="0"/>
              <a:t>Very strong assumption: hypothesis tests are independent.</a:t>
            </a:r>
            <a:endParaRPr lang="en-GB" sz="2700" dirty="0">
              <a:effectLst/>
            </a:endParaRPr>
          </a:p>
        </p:txBody>
      </p:sp>
      <p:graphicFrame>
        <p:nvGraphicFramePr>
          <p:cNvPr id="3" name="Table 2">
            <a:extLst>
              <a:ext uri="{FF2B5EF4-FFF2-40B4-BE49-F238E27FC236}">
                <a16:creationId xmlns:a16="http://schemas.microsoft.com/office/drawing/2014/main" id="{5A10C03C-2B3A-1C40-F27C-4CD9D773CD86}"/>
              </a:ext>
            </a:extLst>
          </p:cNvPr>
          <p:cNvGraphicFramePr>
            <a:graphicFrameLocks noGrp="1"/>
          </p:cNvGraphicFramePr>
          <p:nvPr>
            <p:extLst>
              <p:ext uri="{D42A27DB-BD31-4B8C-83A1-F6EECF244321}">
                <p14:modId xmlns:p14="http://schemas.microsoft.com/office/powerpoint/2010/main" val="2493180932"/>
              </p:ext>
            </p:extLst>
          </p:nvPr>
        </p:nvGraphicFramePr>
        <p:xfrm>
          <a:off x="10587032" y="1052997"/>
          <a:ext cx="862517" cy="1483360"/>
        </p:xfrm>
        <a:graphic>
          <a:graphicData uri="http://schemas.openxmlformats.org/drawingml/2006/table">
            <a:tbl>
              <a:tblPr firstRow="1" bandRow="1">
                <a:tableStyleId>{5C22544A-7EE6-4342-B048-85BDC9FD1C3A}</a:tableStyleId>
              </a:tblPr>
              <a:tblGrid>
                <a:gridCol w="862517">
                  <a:extLst>
                    <a:ext uri="{9D8B030D-6E8A-4147-A177-3AD203B41FA5}">
                      <a16:colId xmlns:a16="http://schemas.microsoft.com/office/drawing/2014/main" val="191208313"/>
                    </a:ext>
                  </a:extLst>
                </a:gridCol>
              </a:tblGrid>
              <a:tr h="370840">
                <a:tc>
                  <a:txBody>
                    <a:bodyPr/>
                    <a:lstStyle/>
                    <a:p>
                      <a:pPr algn="ctr"/>
                      <a:r>
                        <a:rPr lang="en-US" b="1" dirty="0">
                          <a:solidFill>
                            <a:schemeClr val="tx1"/>
                          </a:solidFill>
                        </a:rPr>
                        <a:t>H</a:t>
                      </a:r>
                      <a:r>
                        <a:rPr lang="en-US" b="1" baseline="-250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23926432"/>
                  </a:ext>
                </a:extLst>
              </a:tr>
              <a:tr h="370840">
                <a:tc>
                  <a:txBody>
                    <a:bodyPr/>
                    <a:lstStyle/>
                    <a:p>
                      <a:pPr algn="ctr"/>
                      <a:r>
                        <a:rPr lang="en-US" b="1" dirty="0"/>
                        <a:t>H</a:t>
                      </a:r>
                      <a:r>
                        <a:rPr lang="en-US" b="1" baseline="-25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995109556"/>
                  </a:ext>
                </a:extLst>
              </a:tr>
              <a:tr h="370840">
                <a:tc>
                  <a:txBody>
                    <a:bodyPr/>
                    <a:lstStyle/>
                    <a:p>
                      <a:pPr algn="ctr"/>
                      <a:r>
                        <a:rPr lang="en-US" b="1"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307588815"/>
                  </a:ext>
                </a:extLst>
              </a:tr>
              <a:tr h="370840">
                <a:tc>
                  <a:txBody>
                    <a:bodyPr/>
                    <a:lstStyle/>
                    <a:p>
                      <a:pPr algn="ctr"/>
                      <a:r>
                        <a:rPr lang="en-US" b="1" dirty="0"/>
                        <a:t>H</a:t>
                      </a:r>
                      <a:r>
                        <a:rPr lang="en-US" b="1" baseline="-25000" dirty="0"/>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172487529"/>
                  </a:ext>
                </a:extLst>
              </a:tr>
            </a:tbl>
          </a:graphicData>
        </a:graphic>
      </p:graphicFrame>
      <p:cxnSp>
        <p:nvCxnSpPr>
          <p:cNvPr id="7" name="Straight Arrow Connector 6">
            <a:extLst>
              <a:ext uri="{FF2B5EF4-FFF2-40B4-BE49-F238E27FC236}">
                <a16:creationId xmlns:a16="http://schemas.microsoft.com/office/drawing/2014/main" id="{B21673F6-DC5E-C824-70B1-7C88171F150F}"/>
              </a:ext>
            </a:extLst>
          </p:cNvPr>
          <p:cNvCxnSpPr/>
          <p:nvPr/>
        </p:nvCxnSpPr>
        <p:spPr>
          <a:xfrm>
            <a:off x="10372722" y="1067285"/>
            <a:ext cx="0" cy="1483360"/>
          </a:xfrm>
          <a:prstGeom prst="straightConnector1">
            <a:avLst/>
          </a:prstGeom>
          <a:ln w="254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60AC8844-BB30-4E5D-C38D-3FAF6F24776A}"/>
              </a:ext>
            </a:extLst>
          </p:cNvPr>
          <p:cNvSpPr txBox="1"/>
          <p:nvPr/>
        </p:nvSpPr>
        <p:spPr>
          <a:xfrm>
            <a:off x="9772660" y="371474"/>
            <a:ext cx="2234115" cy="646331"/>
          </a:xfrm>
          <a:prstGeom prst="rect">
            <a:avLst/>
          </a:prstGeom>
          <a:noFill/>
        </p:spPr>
        <p:txBody>
          <a:bodyPr wrap="square" rtlCol="0">
            <a:spAutoFit/>
          </a:bodyPr>
          <a:lstStyle/>
          <a:p>
            <a:pPr algn="ctr"/>
            <a:r>
              <a:rPr lang="en-US" b="1" dirty="0"/>
              <a:t>Sequentially testing statistical hypotheses</a:t>
            </a:r>
          </a:p>
        </p:txBody>
      </p:sp>
      <p:sp>
        <p:nvSpPr>
          <p:cNvPr id="11" name="Rounded Rectangle 10">
            <a:extLst>
              <a:ext uri="{FF2B5EF4-FFF2-40B4-BE49-F238E27FC236}">
                <a16:creationId xmlns:a16="http://schemas.microsoft.com/office/drawing/2014/main" id="{4E7ACCAC-5214-6EDD-6DF3-949DAB7ABDA9}"/>
              </a:ext>
            </a:extLst>
          </p:cNvPr>
          <p:cNvSpPr/>
          <p:nvPr/>
        </p:nvSpPr>
        <p:spPr>
          <a:xfrm>
            <a:off x="9729796" y="371474"/>
            <a:ext cx="2339227" cy="2286001"/>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9448402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1B1B791-8CA1-0E10-3C7A-5A148428514C}"/>
              </a:ext>
            </a:extLst>
          </p:cNvPr>
          <p:cNvSpPr txBox="1">
            <a:spLocks/>
          </p:cNvSpPr>
          <p:nvPr/>
        </p:nvSpPr>
        <p:spPr>
          <a:xfrm>
            <a:off x="0" y="2767271"/>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200" b="1" dirty="0"/>
              <a:t>One-sample location tests</a:t>
            </a:r>
          </a:p>
        </p:txBody>
      </p:sp>
    </p:spTree>
    <p:extLst>
      <p:ext uri="{BB962C8B-B14F-4D97-AF65-F5344CB8AC3E}">
        <p14:creationId xmlns:p14="http://schemas.microsoft.com/office/powerpoint/2010/main" val="10220958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91F2E8B-8139-6A93-FBB5-F100AFB049CB}"/>
              </a:ext>
            </a:extLst>
          </p:cNvPr>
          <p:cNvSpPr txBox="1"/>
          <p:nvPr/>
        </p:nvSpPr>
        <p:spPr>
          <a:xfrm>
            <a:off x="72181" y="902365"/>
            <a:ext cx="12083724" cy="6124754"/>
          </a:xfrm>
          <a:prstGeom prst="rect">
            <a:avLst/>
          </a:prstGeom>
          <a:noFill/>
        </p:spPr>
        <p:txBody>
          <a:bodyPr wrap="square" rtlCol="0">
            <a:spAutoFit/>
          </a:bodyPr>
          <a:lstStyle/>
          <a:p>
            <a:r>
              <a:rPr lang="en-US" sz="2800" b="1" dirty="0"/>
              <a:t>Assumptions:</a:t>
            </a:r>
            <a:r>
              <a:rPr lang="en-US" sz="2800" dirty="0"/>
              <a:t> 	1. the data are continuous</a:t>
            </a:r>
          </a:p>
          <a:p>
            <a:r>
              <a:rPr lang="en-US" sz="2800" dirty="0"/>
              <a:t>			2. </a:t>
            </a:r>
            <a:r>
              <a:rPr lang="en-GB" sz="2800" b="0" i="0" u="none" strike="noStrike" dirty="0">
                <a:solidFill>
                  <a:srgbClr val="202124"/>
                </a:solidFill>
                <a:effectLst/>
                <a:latin typeface="Google Sans"/>
              </a:rPr>
              <a:t>sample data have been randomly sampled from a population</a:t>
            </a:r>
            <a:endParaRPr lang="en-US" sz="2800" dirty="0"/>
          </a:p>
          <a:p>
            <a:r>
              <a:rPr lang="en-US" sz="2800" dirty="0"/>
              <a:t>			3. independent observations x</a:t>
            </a:r>
            <a:r>
              <a:rPr lang="en-US" sz="2800" baseline="-25000" dirty="0"/>
              <a:t>i</a:t>
            </a:r>
            <a:r>
              <a:rPr lang="en-US" sz="2800" dirty="0"/>
              <a:t>, </a:t>
            </a:r>
            <a:r>
              <a:rPr lang="en-US" sz="2800" dirty="0" err="1"/>
              <a:t>i</a:t>
            </a:r>
            <a:r>
              <a:rPr lang="en-US" sz="2800" dirty="0"/>
              <a:t>=1,…,n</a:t>
            </a:r>
          </a:p>
          <a:p>
            <a:r>
              <a:rPr lang="en-US" sz="2800" dirty="0"/>
              <a:t>			4. the population is normally distributed</a:t>
            </a:r>
          </a:p>
          <a:p>
            <a:endParaRPr lang="en-US" sz="2800" b="1" dirty="0"/>
          </a:p>
          <a:p>
            <a:r>
              <a:rPr lang="en-US" sz="2800" b="1" dirty="0"/>
              <a:t>Hypotheses to test:</a:t>
            </a:r>
            <a:r>
              <a:rPr lang="en-US" sz="2800" dirty="0"/>
              <a:t>			</a:t>
            </a:r>
          </a:p>
          <a:p>
            <a:r>
              <a:rPr lang="en-US" sz="2800" dirty="0"/>
              <a:t>H</a:t>
            </a:r>
            <a:r>
              <a:rPr lang="en-US" sz="2800" baseline="-25000" dirty="0"/>
              <a:t>0</a:t>
            </a:r>
            <a:r>
              <a:rPr lang="en-US" sz="2800" dirty="0"/>
              <a:t>: 	mean of the population distribution 𝛍 = 𝛍</a:t>
            </a:r>
            <a:r>
              <a:rPr lang="en-US" sz="2800" baseline="-25000" dirty="0"/>
              <a:t>0</a:t>
            </a:r>
            <a:endParaRPr lang="en-US" sz="2800" dirty="0"/>
          </a:p>
          <a:p>
            <a:r>
              <a:rPr lang="en-US" sz="2800" dirty="0"/>
              <a:t>H</a:t>
            </a:r>
            <a:r>
              <a:rPr lang="en-US" sz="2800" baseline="-25000" dirty="0"/>
              <a:t>1</a:t>
            </a:r>
            <a:r>
              <a:rPr lang="en-US" sz="2800" dirty="0"/>
              <a:t>: 	𝛍 ≠ 𝛍</a:t>
            </a:r>
            <a:r>
              <a:rPr lang="en-US" sz="2800" baseline="-25000" dirty="0"/>
              <a:t>0</a:t>
            </a:r>
            <a:endParaRPr lang="en-US" sz="2800" dirty="0"/>
          </a:p>
          <a:p>
            <a:endParaRPr lang="en-US" sz="2800" dirty="0"/>
          </a:p>
          <a:p>
            <a:endParaRPr lang="en-US" sz="2800" b="1" dirty="0"/>
          </a:p>
          <a:p>
            <a:endParaRPr lang="en-US" sz="2800" b="1" dirty="0"/>
          </a:p>
          <a:p>
            <a:r>
              <a:rPr lang="en-US" sz="2800" b="1" dirty="0"/>
              <a:t>Test statistic:</a:t>
            </a:r>
          </a:p>
          <a:p>
            <a:r>
              <a:rPr lang="en-US" sz="2800" baseline="-25000" dirty="0"/>
              <a:t>	</a:t>
            </a:r>
            <a:endParaRPr lang="en-US" sz="2800" dirty="0"/>
          </a:p>
          <a:p>
            <a:r>
              <a:rPr lang="en-US" sz="2800" dirty="0"/>
              <a:t> </a:t>
            </a:r>
            <a:r>
              <a:rPr lang="en-US" sz="2800" baseline="-25000" dirty="0"/>
              <a:t>				</a:t>
            </a:r>
          </a:p>
        </p:txBody>
      </p:sp>
      <p:pic>
        <p:nvPicPr>
          <p:cNvPr id="1026" name="Picture 2" descr="t-Test | Definition, Formula &amp; Calculation - Video &amp; Lesson Transcript |  Study.com">
            <a:extLst>
              <a:ext uri="{FF2B5EF4-FFF2-40B4-BE49-F238E27FC236}">
                <a16:creationId xmlns:a16="http://schemas.microsoft.com/office/drawing/2014/main" id="{08E98FE1-7882-6751-304F-739133C97D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5544" y="4989176"/>
            <a:ext cx="3042015" cy="184475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8D638D6-5E70-E1C4-108A-B624B3C7B17C}"/>
              </a:ext>
            </a:extLst>
          </p:cNvPr>
          <p:cNvSpPr txBox="1"/>
          <p:nvPr/>
        </p:nvSpPr>
        <p:spPr>
          <a:xfrm>
            <a:off x="6617369" y="5366085"/>
            <a:ext cx="4668252" cy="954107"/>
          </a:xfrm>
          <a:prstGeom prst="rect">
            <a:avLst/>
          </a:prstGeom>
          <a:noFill/>
        </p:spPr>
        <p:txBody>
          <a:bodyPr wrap="square" rtlCol="0">
            <a:spAutoFit/>
          </a:bodyPr>
          <a:lstStyle/>
          <a:p>
            <a:r>
              <a:rPr lang="en-US" sz="2800" dirty="0" err="1"/>
              <a:t>ẋ</a:t>
            </a:r>
            <a:r>
              <a:rPr lang="en-US" sz="2800" dirty="0"/>
              <a:t> = sample mean</a:t>
            </a:r>
          </a:p>
          <a:p>
            <a:r>
              <a:rPr lang="en-US" sz="2800" dirty="0"/>
              <a:t>s = sample standard deviation</a:t>
            </a:r>
          </a:p>
        </p:txBody>
      </p:sp>
      <p:sp>
        <p:nvSpPr>
          <p:cNvPr id="5" name="Title 1">
            <a:extLst>
              <a:ext uri="{FF2B5EF4-FFF2-40B4-BE49-F238E27FC236}">
                <a16:creationId xmlns:a16="http://schemas.microsoft.com/office/drawing/2014/main" id="{03AA3A46-59E5-085A-5D0C-98295F0F0D9C}"/>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One-sample Student’s </a:t>
            </a:r>
            <a:r>
              <a:rPr lang="en-US" sz="5000" b="1" i="1" dirty="0"/>
              <a:t>t</a:t>
            </a:r>
            <a:r>
              <a:rPr lang="en-US" sz="5000" b="1" dirty="0"/>
              <a:t>-test</a:t>
            </a:r>
          </a:p>
        </p:txBody>
      </p:sp>
    </p:spTree>
    <p:extLst>
      <p:ext uri="{BB962C8B-B14F-4D97-AF65-F5344CB8AC3E}">
        <p14:creationId xmlns:p14="http://schemas.microsoft.com/office/powerpoint/2010/main" val="41484829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764A3-C142-5065-1A4F-BE6A0C6D9451}"/>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One-sample Student’s </a:t>
            </a:r>
            <a:r>
              <a:rPr lang="en-US" sz="5000" b="1" i="1" dirty="0"/>
              <a:t>t</a:t>
            </a:r>
            <a:r>
              <a:rPr lang="en-US" sz="5000" b="1" dirty="0"/>
              <a:t>-test</a:t>
            </a:r>
          </a:p>
        </p:txBody>
      </p:sp>
      <p:sp>
        <p:nvSpPr>
          <p:cNvPr id="4" name="TextBox 3">
            <a:extLst>
              <a:ext uri="{FF2B5EF4-FFF2-40B4-BE49-F238E27FC236}">
                <a16:creationId xmlns:a16="http://schemas.microsoft.com/office/drawing/2014/main" id="{A91F2E8B-8139-6A93-FBB5-F100AFB049CB}"/>
              </a:ext>
            </a:extLst>
          </p:cNvPr>
          <p:cNvSpPr txBox="1"/>
          <p:nvPr/>
        </p:nvSpPr>
        <p:spPr>
          <a:xfrm>
            <a:off x="84212" y="938460"/>
            <a:ext cx="11863146" cy="523220"/>
          </a:xfrm>
          <a:prstGeom prst="rect">
            <a:avLst/>
          </a:prstGeom>
          <a:noFill/>
        </p:spPr>
        <p:txBody>
          <a:bodyPr wrap="square" rtlCol="0">
            <a:spAutoFit/>
          </a:bodyPr>
          <a:lstStyle/>
          <a:p>
            <a:r>
              <a:rPr lang="en-US" sz="2800" b="1" dirty="0"/>
              <a:t>Distribution of the test statistic: </a:t>
            </a:r>
            <a:r>
              <a:rPr lang="en-GB" sz="2800" b="0" i="1" u="none" strike="noStrike" dirty="0">
                <a:solidFill>
                  <a:srgbClr val="202122"/>
                </a:solidFill>
                <a:effectLst/>
                <a:latin typeface="Arial" panose="020B0604020202020204" pitchFamily="34" charset="0"/>
              </a:rPr>
              <a:t>t</a:t>
            </a:r>
            <a:r>
              <a:rPr lang="en-GB" sz="2800" b="0" i="0" u="none" strike="noStrike" dirty="0">
                <a:solidFill>
                  <a:srgbClr val="202122"/>
                </a:solidFill>
                <a:effectLst/>
                <a:latin typeface="Arial" panose="020B0604020202020204" pitchFamily="34" charset="0"/>
              </a:rPr>
              <a:t>-distribution with n-1 degrees of freedom</a:t>
            </a:r>
            <a:endParaRPr lang="en-US" sz="2800" dirty="0"/>
          </a:p>
        </p:txBody>
      </p:sp>
      <p:pic>
        <p:nvPicPr>
          <p:cNvPr id="2050" name="Picture 2">
            <a:extLst>
              <a:ext uri="{FF2B5EF4-FFF2-40B4-BE49-F238E27FC236}">
                <a16:creationId xmlns:a16="http://schemas.microsoft.com/office/drawing/2014/main" id="{1D33377E-D898-A0BF-8553-B27393F207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8185" y="1642148"/>
            <a:ext cx="6081124" cy="486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1023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764A3-C142-5065-1A4F-BE6A0C6D9451}"/>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Sign test</a:t>
            </a:r>
          </a:p>
        </p:txBody>
      </p:sp>
      <p:sp>
        <p:nvSpPr>
          <p:cNvPr id="4" name="TextBox 3">
            <a:extLst>
              <a:ext uri="{FF2B5EF4-FFF2-40B4-BE49-F238E27FC236}">
                <a16:creationId xmlns:a16="http://schemas.microsoft.com/office/drawing/2014/main" id="{A91F2E8B-8139-6A93-FBB5-F100AFB049CB}"/>
              </a:ext>
            </a:extLst>
          </p:cNvPr>
          <p:cNvSpPr txBox="1"/>
          <p:nvPr/>
        </p:nvSpPr>
        <p:spPr>
          <a:xfrm>
            <a:off x="72181" y="902365"/>
            <a:ext cx="12083724" cy="6124754"/>
          </a:xfrm>
          <a:prstGeom prst="rect">
            <a:avLst/>
          </a:prstGeom>
          <a:noFill/>
        </p:spPr>
        <p:txBody>
          <a:bodyPr wrap="square" rtlCol="0">
            <a:spAutoFit/>
          </a:bodyPr>
          <a:lstStyle/>
          <a:p>
            <a:r>
              <a:rPr lang="en-US" sz="2800" b="1" dirty="0"/>
              <a:t>Assumptions:</a:t>
            </a:r>
            <a:r>
              <a:rPr lang="en-US" sz="2800" dirty="0"/>
              <a:t> 	1. the data are continuous</a:t>
            </a:r>
          </a:p>
          <a:p>
            <a:r>
              <a:rPr lang="en-US" sz="2800" dirty="0"/>
              <a:t>			2. </a:t>
            </a:r>
            <a:r>
              <a:rPr lang="en-GB" sz="2800" b="0" i="0" u="none" strike="noStrike" dirty="0">
                <a:solidFill>
                  <a:srgbClr val="202124"/>
                </a:solidFill>
                <a:effectLst/>
                <a:latin typeface="Google Sans"/>
              </a:rPr>
              <a:t>sample data have been randomly sampled from a population</a:t>
            </a:r>
            <a:endParaRPr lang="en-US" sz="2800" dirty="0"/>
          </a:p>
          <a:p>
            <a:r>
              <a:rPr lang="en-US" sz="2800" dirty="0"/>
              <a:t>			3. independent observations x</a:t>
            </a:r>
            <a:r>
              <a:rPr lang="en-US" sz="2800" baseline="-25000" dirty="0"/>
              <a:t>i</a:t>
            </a:r>
            <a:r>
              <a:rPr lang="en-US" sz="2800" dirty="0"/>
              <a:t>, </a:t>
            </a:r>
            <a:r>
              <a:rPr lang="en-US" sz="2800" dirty="0" err="1"/>
              <a:t>i</a:t>
            </a:r>
            <a:r>
              <a:rPr lang="en-US" sz="2800" dirty="0"/>
              <a:t>=1,…,n</a:t>
            </a:r>
          </a:p>
          <a:p>
            <a:endParaRPr lang="en-US" sz="2800" dirty="0"/>
          </a:p>
          <a:p>
            <a:endParaRPr lang="en-US" sz="2800" b="1" dirty="0"/>
          </a:p>
          <a:p>
            <a:r>
              <a:rPr lang="en-US" sz="2800" b="1" dirty="0"/>
              <a:t>Hypotheses to test:</a:t>
            </a:r>
            <a:r>
              <a:rPr lang="en-US" sz="2800" dirty="0"/>
              <a:t>			</a:t>
            </a:r>
          </a:p>
          <a:p>
            <a:r>
              <a:rPr lang="en-US" sz="2800" dirty="0"/>
              <a:t>H</a:t>
            </a:r>
            <a:r>
              <a:rPr lang="en-US" sz="2800" baseline="-25000" dirty="0"/>
              <a:t>0</a:t>
            </a:r>
            <a:r>
              <a:rPr lang="en-US" sz="2800" dirty="0"/>
              <a:t>: 	median of the population distribution 𝜽 = 𝜽</a:t>
            </a:r>
            <a:r>
              <a:rPr lang="en-US" sz="2800" baseline="-25000" dirty="0"/>
              <a:t>0</a:t>
            </a:r>
          </a:p>
          <a:p>
            <a:r>
              <a:rPr lang="en-US" sz="2800" dirty="0"/>
              <a:t>H</a:t>
            </a:r>
            <a:r>
              <a:rPr lang="en-US" sz="2800" baseline="-25000" dirty="0"/>
              <a:t>1</a:t>
            </a:r>
            <a:r>
              <a:rPr lang="en-US" sz="2800" dirty="0"/>
              <a:t>: 	 𝜽 ≠ 𝜽</a:t>
            </a:r>
            <a:r>
              <a:rPr lang="en-US" sz="2800" baseline="-25000" dirty="0"/>
              <a:t>0</a:t>
            </a:r>
            <a:endParaRPr lang="en-US" sz="2800" dirty="0"/>
          </a:p>
          <a:p>
            <a:endParaRPr lang="en-US" sz="2800" dirty="0"/>
          </a:p>
          <a:p>
            <a:endParaRPr lang="en-US" sz="2800" b="1" dirty="0"/>
          </a:p>
          <a:p>
            <a:endParaRPr lang="en-US" sz="2800" b="1" dirty="0"/>
          </a:p>
          <a:p>
            <a:r>
              <a:rPr lang="en-US" sz="2800" b="1" dirty="0"/>
              <a:t>Test statistic:	</a:t>
            </a:r>
            <a:r>
              <a:rPr lang="en-US" sz="2800" dirty="0"/>
              <a:t>number of values above (or below) 𝜽</a:t>
            </a:r>
            <a:r>
              <a:rPr lang="en-US" sz="2800" baseline="-25000" dirty="0"/>
              <a:t>0</a:t>
            </a:r>
            <a:r>
              <a:rPr lang="en-US" sz="2800" dirty="0"/>
              <a:t>.</a:t>
            </a:r>
          </a:p>
          <a:p>
            <a:r>
              <a:rPr lang="en-US" sz="2800" baseline="-25000" dirty="0"/>
              <a:t>	</a:t>
            </a:r>
            <a:endParaRPr lang="en-US" sz="2800" dirty="0"/>
          </a:p>
          <a:p>
            <a:r>
              <a:rPr lang="en-US" sz="2800" dirty="0"/>
              <a:t> </a:t>
            </a:r>
            <a:r>
              <a:rPr lang="en-US" sz="2800" baseline="-25000" dirty="0"/>
              <a:t>				</a:t>
            </a:r>
          </a:p>
        </p:txBody>
      </p:sp>
    </p:spTree>
    <p:extLst>
      <p:ext uri="{BB962C8B-B14F-4D97-AF65-F5344CB8AC3E}">
        <p14:creationId xmlns:p14="http://schemas.microsoft.com/office/powerpoint/2010/main" val="41014212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91F2E8B-8139-6A93-FBB5-F100AFB049CB}"/>
              </a:ext>
            </a:extLst>
          </p:cNvPr>
          <p:cNvSpPr txBox="1"/>
          <p:nvPr/>
        </p:nvSpPr>
        <p:spPr>
          <a:xfrm>
            <a:off x="27491" y="932445"/>
            <a:ext cx="11863146" cy="523220"/>
          </a:xfrm>
          <a:prstGeom prst="rect">
            <a:avLst/>
          </a:prstGeom>
          <a:noFill/>
        </p:spPr>
        <p:txBody>
          <a:bodyPr wrap="square" rtlCol="0">
            <a:spAutoFit/>
          </a:bodyPr>
          <a:lstStyle/>
          <a:p>
            <a:r>
              <a:rPr lang="en-US" sz="2800" b="1" dirty="0"/>
              <a:t>Distribution of the test statistic: </a:t>
            </a:r>
            <a:r>
              <a:rPr lang="en-GB" sz="2800" b="0" u="none" strike="noStrike" dirty="0">
                <a:solidFill>
                  <a:srgbClr val="202122"/>
                </a:solidFill>
                <a:effectLst/>
                <a:latin typeface="Arial" panose="020B0604020202020204" pitchFamily="34" charset="0"/>
              </a:rPr>
              <a:t>binomial </a:t>
            </a:r>
            <a:r>
              <a:rPr lang="en-GB" sz="2800" dirty="0">
                <a:solidFill>
                  <a:srgbClr val="202122"/>
                </a:solidFill>
                <a:latin typeface="Arial" panose="020B0604020202020204" pitchFamily="34" charset="0"/>
              </a:rPr>
              <a:t>distribution, X ∼ Bin (n,</a:t>
            </a:r>
            <a:r>
              <a:rPr lang="en-US" sz="2800" dirty="0">
                <a:solidFill>
                  <a:srgbClr val="202122"/>
                </a:solidFill>
                <a:latin typeface="Arial" panose="020B0604020202020204" pitchFamily="34" charset="0"/>
              </a:rPr>
              <a:t> 0.5)</a:t>
            </a:r>
            <a:r>
              <a:rPr lang="en-GB" sz="2800" dirty="0">
                <a:solidFill>
                  <a:srgbClr val="202122"/>
                </a:solidFill>
                <a:latin typeface="Arial" panose="020B0604020202020204" pitchFamily="34" charset="0"/>
              </a:rPr>
              <a:t>  </a:t>
            </a:r>
            <a:endParaRPr lang="en-US" sz="2800" dirty="0">
              <a:solidFill>
                <a:srgbClr val="202122"/>
              </a:solidFill>
              <a:latin typeface="Arial" panose="020B0604020202020204" pitchFamily="34" charset="0"/>
            </a:endParaRPr>
          </a:p>
        </p:txBody>
      </p:sp>
      <p:sp>
        <p:nvSpPr>
          <p:cNvPr id="3" name="Title 1">
            <a:extLst>
              <a:ext uri="{FF2B5EF4-FFF2-40B4-BE49-F238E27FC236}">
                <a16:creationId xmlns:a16="http://schemas.microsoft.com/office/drawing/2014/main" id="{6539DBE8-6901-72C0-3716-5C1E248DF8C2}"/>
              </a:ext>
            </a:extLst>
          </p:cNvPr>
          <p:cNvSpPr txBox="1">
            <a:spLocks/>
          </p:cNvSpPr>
          <p:nvPr/>
        </p:nvSpPr>
        <p:spPr>
          <a:xfrm>
            <a:off x="0" y="21553"/>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Sign test</a:t>
            </a:r>
          </a:p>
        </p:txBody>
      </p:sp>
      <p:pic>
        <p:nvPicPr>
          <p:cNvPr id="5122" name="Picture 2" descr="Binomial distribution: ten trials with &lt;i&gt;p&lt;/i&gt; = 0.5.">
            <a:extLst>
              <a:ext uri="{FF2B5EF4-FFF2-40B4-BE49-F238E27FC236}">
                <a16:creationId xmlns:a16="http://schemas.microsoft.com/office/drawing/2014/main" id="{578E4B26-4237-128C-BCE5-F3394294D5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3126" y="1782338"/>
            <a:ext cx="6578844" cy="37593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49EA65F-B958-B139-4075-2D6FC7C67070}"/>
              </a:ext>
            </a:extLst>
          </p:cNvPr>
          <p:cNvSpPr txBox="1"/>
          <p:nvPr/>
        </p:nvSpPr>
        <p:spPr>
          <a:xfrm>
            <a:off x="-334" y="6297759"/>
            <a:ext cx="12191999" cy="407804"/>
          </a:xfrm>
          <a:prstGeom prst="rect">
            <a:avLst/>
          </a:prstGeom>
          <a:noFill/>
        </p:spPr>
        <p:txBody>
          <a:bodyPr wrap="square" rtlCol="0">
            <a:spAutoFit/>
          </a:bodyPr>
          <a:lstStyle/>
          <a:p>
            <a:pPr algn="ctr"/>
            <a:r>
              <a:rPr lang="en-US" sz="2050" dirty="0"/>
              <a:t>In case of values equal to 𝜽</a:t>
            </a:r>
            <a:r>
              <a:rPr lang="en-US" sz="2050" baseline="-25000" dirty="0"/>
              <a:t>0</a:t>
            </a:r>
            <a:r>
              <a:rPr lang="en-US" sz="2050" dirty="0"/>
              <a:t>, </a:t>
            </a:r>
            <a:r>
              <a:rPr lang="en-US" sz="2050" dirty="0" err="1"/>
              <a:t>discarde</a:t>
            </a:r>
            <a:r>
              <a:rPr lang="en-US" sz="2050" dirty="0"/>
              <a:t> these values and apply the sign test only to the values above or below 𝜽</a:t>
            </a:r>
            <a:r>
              <a:rPr lang="en-US" sz="2050" baseline="-25000" dirty="0"/>
              <a:t>0</a:t>
            </a:r>
            <a:r>
              <a:rPr lang="en-US" sz="2050" dirty="0"/>
              <a:t>. </a:t>
            </a:r>
          </a:p>
        </p:txBody>
      </p:sp>
    </p:spTree>
    <p:extLst>
      <p:ext uri="{BB962C8B-B14F-4D97-AF65-F5344CB8AC3E}">
        <p14:creationId xmlns:p14="http://schemas.microsoft.com/office/powerpoint/2010/main" val="38817298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764A3-C142-5065-1A4F-BE6A0C6D9451}"/>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Wilcoxon signed-rank test</a:t>
            </a:r>
          </a:p>
        </p:txBody>
      </p:sp>
      <p:sp>
        <p:nvSpPr>
          <p:cNvPr id="4" name="TextBox 3">
            <a:extLst>
              <a:ext uri="{FF2B5EF4-FFF2-40B4-BE49-F238E27FC236}">
                <a16:creationId xmlns:a16="http://schemas.microsoft.com/office/drawing/2014/main" id="{A91F2E8B-8139-6A93-FBB5-F100AFB049CB}"/>
              </a:ext>
            </a:extLst>
          </p:cNvPr>
          <p:cNvSpPr txBox="1"/>
          <p:nvPr/>
        </p:nvSpPr>
        <p:spPr>
          <a:xfrm>
            <a:off x="72181" y="902365"/>
            <a:ext cx="12083724" cy="5693866"/>
          </a:xfrm>
          <a:prstGeom prst="rect">
            <a:avLst/>
          </a:prstGeom>
          <a:noFill/>
        </p:spPr>
        <p:txBody>
          <a:bodyPr wrap="square" rtlCol="0">
            <a:spAutoFit/>
          </a:bodyPr>
          <a:lstStyle/>
          <a:p>
            <a:r>
              <a:rPr lang="en-US" sz="2800" b="1" dirty="0"/>
              <a:t>Assumptions:</a:t>
            </a:r>
            <a:r>
              <a:rPr lang="en-US" sz="2800" dirty="0"/>
              <a:t> 	1. the data are continuous</a:t>
            </a:r>
          </a:p>
          <a:p>
            <a:r>
              <a:rPr lang="en-US" sz="2800" dirty="0"/>
              <a:t>			2. </a:t>
            </a:r>
            <a:r>
              <a:rPr lang="en-GB" sz="2800" b="0" i="0" u="none" strike="noStrike" dirty="0">
                <a:solidFill>
                  <a:srgbClr val="202124"/>
                </a:solidFill>
                <a:effectLst/>
                <a:latin typeface="Google Sans"/>
              </a:rPr>
              <a:t>sample data have been randomly sampled from a population</a:t>
            </a:r>
            <a:endParaRPr lang="en-US" sz="2800" dirty="0"/>
          </a:p>
          <a:p>
            <a:r>
              <a:rPr lang="en-US" sz="2800" dirty="0"/>
              <a:t>			3. independent observations x</a:t>
            </a:r>
            <a:r>
              <a:rPr lang="en-US" sz="2800" baseline="-25000" dirty="0"/>
              <a:t>i</a:t>
            </a:r>
            <a:r>
              <a:rPr lang="en-US" sz="2800" dirty="0"/>
              <a:t>, </a:t>
            </a:r>
            <a:r>
              <a:rPr lang="en-US" sz="2800" dirty="0" err="1"/>
              <a:t>i</a:t>
            </a:r>
            <a:r>
              <a:rPr lang="en-US" sz="2800" dirty="0"/>
              <a:t>=1,…,n</a:t>
            </a:r>
          </a:p>
          <a:p>
            <a:r>
              <a:rPr lang="en-US" sz="2800" dirty="0"/>
              <a:t>			4. the population distribution is symmetric</a:t>
            </a:r>
          </a:p>
          <a:p>
            <a:endParaRPr lang="en-US" sz="2800" b="1" dirty="0"/>
          </a:p>
          <a:p>
            <a:r>
              <a:rPr lang="en-US" sz="2800" b="1" dirty="0"/>
              <a:t>Hypotheses to test:</a:t>
            </a:r>
            <a:r>
              <a:rPr lang="en-US" sz="2800" dirty="0"/>
              <a:t>			</a:t>
            </a:r>
          </a:p>
          <a:p>
            <a:r>
              <a:rPr lang="en-US" sz="2800" dirty="0"/>
              <a:t>H</a:t>
            </a:r>
            <a:r>
              <a:rPr lang="en-US" sz="2800" baseline="-25000" dirty="0"/>
              <a:t>0</a:t>
            </a:r>
            <a:r>
              <a:rPr lang="en-US" sz="2800" dirty="0"/>
              <a:t>: 	median/mean of the population distribution 𝜽 = 𝜽</a:t>
            </a:r>
            <a:r>
              <a:rPr lang="en-US" sz="2800" baseline="-25000" dirty="0"/>
              <a:t>0</a:t>
            </a:r>
          </a:p>
          <a:p>
            <a:r>
              <a:rPr lang="en-US" sz="2800" dirty="0"/>
              <a:t>H</a:t>
            </a:r>
            <a:r>
              <a:rPr lang="en-US" sz="2800" baseline="-25000" dirty="0"/>
              <a:t>1</a:t>
            </a:r>
            <a:r>
              <a:rPr lang="en-US" sz="2800" dirty="0"/>
              <a:t>: 	 𝜽 ≠ 𝜽</a:t>
            </a:r>
            <a:r>
              <a:rPr lang="en-US" sz="2800" baseline="-25000" dirty="0"/>
              <a:t>0</a:t>
            </a:r>
          </a:p>
          <a:p>
            <a:endParaRPr lang="en-US" sz="2800" dirty="0"/>
          </a:p>
          <a:p>
            <a:endParaRPr lang="en-US" sz="2800" b="1" dirty="0"/>
          </a:p>
          <a:p>
            <a:endParaRPr lang="en-US" sz="2800" b="1" dirty="0"/>
          </a:p>
          <a:p>
            <a:r>
              <a:rPr lang="en-US" sz="2800" b="1" dirty="0"/>
              <a:t>Test statistic:	</a:t>
            </a:r>
            <a:r>
              <a:rPr lang="en-US" sz="2800" dirty="0"/>
              <a:t>sum of the positive signed ranks.</a:t>
            </a:r>
            <a:r>
              <a:rPr lang="en-US" sz="2800" baseline="-25000" dirty="0"/>
              <a:t>	</a:t>
            </a:r>
            <a:endParaRPr lang="en-US" sz="2800" dirty="0"/>
          </a:p>
          <a:p>
            <a:r>
              <a:rPr lang="en-US" sz="2800" dirty="0"/>
              <a:t> </a:t>
            </a:r>
            <a:r>
              <a:rPr lang="en-US" sz="2800" baseline="-25000" dirty="0"/>
              <a:t>				</a:t>
            </a:r>
          </a:p>
        </p:txBody>
      </p:sp>
    </p:spTree>
    <p:extLst>
      <p:ext uri="{BB962C8B-B14F-4D97-AF65-F5344CB8AC3E}">
        <p14:creationId xmlns:p14="http://schemas.microsoft.com/office/powerpoint/2010/main" val="42045695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764A3-C142-5065-1A4F-BE6A0C6D9451}"/>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Wilcoxon signed-rank test</a:t>
            </a:r>
          </a:p>
        </p:txBody>
      </p:sp>
      <p:sp>
        <p:nvSpPr>
          <p:cNvPr id="4" name="TextBox 3">
            <a:extLst>
              <a:ext uri="{FF2B5EF4-FFF2-40B4-BE49-F238E27FC236}">
                <a16:creationId xmlns:a16="http://schemas.microsoft.com/office/drawing/2014/main" id="{A91F2E8B-8139-6A93-FBB5-F100AFB049CB}"/>
              </a:ext>
            </a:extLst>
          </p:cNvPr>
          <p:cNvSpPr txBox="1"/>
          <p:nvPr/>
        </p:nvSpPr>
        <p:spPr>
          <a:xfrm>
            <a:off x="72181" y="902365"/>
            <a:ext cx="12083724" cy="5262979"/>
          </a:xfrm>
          <a:prstGeom prst="rect">
            <a:avLst/>
          </a:prstGeom>
          <a:noFill/>
        </p:spPr>
        <p:txBody>
          <a:bodyPr wrap="square" rtlCol="0">
            <a:spAutoFit/>
          </a:bodyPr>
          <a:lstStyle/>
          <a:p>
            <a:r>
              <a:rPr lang="en-US" sz="2800" b="1" dirty="0"/>
              <a:t>n:						</a:t>
            </a:r>
            <a:r>
              <a:rPr lang="en-US" sz="2800" dirty="0"/>
              <a:t>3</a:t>
            </a:r>
          </a:p>
          <a:p>
            <a:r>
              <a:rPr lang="en-US" sz="2800" b="1" dirty="0"/>
              <a:t>Raw data: </a:t>
            </a:r>
            <a:r>
              <a:rPr lang="en-US" sz="2800" dirty="0"/>
              <a:t>					67, -12, 55</a:t>
            </a:r>
          </a:p>
          <a:p>
            <a:r>
              <a:rPr lang="en-US" sz="2800" b="1" dirty="0"/>
              <a:t>𝜽</a:t>
            </a:r>
            <a:r>
              <a:rPr lang="en-US" sz="2800" b="1" baseline="-25000" dirty="0"/>
              <a:t>0</a:t>
            </a:r>
            <a:r>
              <a:rPr lang="en-US" sz="2800" b="1" dirty="0"/>
              <a:t>:</a:t>
            </a:r>
            <a:r>
              <a:rPr lang="en-US" sz="2800" dirty="0"/>
              <a:t>						50</a:t>
            </a:r>
          </a:p>
          <a:p>
            <a:endParaRPr lang="en-US" sz="2800" dirty="0"/>
          </a:p>
          <a:p>
            <a:r>
              <a:rPr lang="en-US" sz="2800" b="1" dirty="0"/>
              <a:t>Absolute differences:</a:t>
            </a:r>
            <a:r>
              <a:rPr lang="en-US" sz="2800" dirty="0"/>
              <a:t>			5, 17, 62</a:t>
            </a:r>
          </a:p>
          <a:p>
            <a:r>
              <a:rPr lang="en-US" sz="2800" b="1" dirty="0"/>
              <a:t>Signed ranks:				</a:t>
            </a:r>
            <a:r>
              <a:rPr lang="en-US" sz="2800" dirty="0"/>
              <a:t>+1, +2, -3</a:t>
            </a:r>
          </a:p>
          <a:p>
            <a:endParaRPr lang="en-US" sz="2800" b="1" dirty="0"/>
          </a:p>
          <a:p>
            <a:r>
              <a:rPr lang="en-US" sz="2800" b="1" dirty="0"/>
              <a:t>Test statistic:				</a:t>
            </a:r>
            <a:r>
              <a:rPr lang="en-US" sz="2800" dirty="0"/>
              <a:t>+3</a:t>
            </a:r>
            <a:r>
              <a:rPr lang="en-US" sz="2800" baseline="-25000" dirty="0"/>
              <a:t>	</a:t>
            </a:r>
            <a:endParaRPr lang="en-US" sz="2800" dirty="0"/>
          </a:p>
          <a:p>
            <a:r>
              <a:rPr lang="en-US" sz="2800" dirty="0"/>
              <a:t> </a:t>
            </a:r>
            <a:r>
              <a:rPr lang="en-US" sz="2800" baseline="-25000" dirty="0"/>
              <a:t>				</a:t>
            </a:r>
          </a:p>
          <a:p>
            <a:r>
              <a:rPr lang="en-US" sz="2800" b="1" dirty="0"/>
              <a:t>Distribution of the test statistic:	</a:t>
            </a:r>
            <a:r>
              <a:rPr lang="en-US" sz="2800" dirty="0"/>
              <a:t>P(+1,+2,+3) = P(+1,+2,-3) = P(+1,-2,+3) =</a:t>
            </a:r>
          </a:p>
          <a:p>
            <a:r>
              <a:rPr lang="en-US" sz="2800" dirty="0"/>
              <a:t>    						P(+1,-2,-3) = P(-1,+2,+3) = P(-1,+2,-3) =</a:t>
            </a:r>
          </a:p>
          <a:p>
            <a:r>
              <a:rPr lang="en-US" sz="2800" dirty="0"/>
              <a:t>						P(-1,-2,+3) = (-1,-2,-3)= 1/8, hence…</a:t>
            </a:r>
          </a:p>
        </p:txBody>
      </p:sp>
    </p:spTree>
    <p:extLst>
      <p:ext uri="{BB962C8B-B14F-4D97-AF65-F5344CB8AC3E}">
        <p14:creationId xmlns:p14="http://schemas.microsoft.com/office/powerpoint/2010/main" val="41379150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764A3-C142-5065-1A4F-BE6A0C6D9451}"/>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Wilcoxon signed-rank test</a:t>
            </a:r>
          </a:p>
        </p:txBody>
      </p:sp>
      <p:sp>
        <p:nvSpPr>
          <p:cNvPr id="4" name="TextBox 3">
            <a:extLst>
              <a:ext uri="{FF2B5EF4-FFF2-40B4-BE49-F238E27FC236}">
                <a16:creationId xmlns:a16="http://schemas.microsoft.com/office/drawing/2014/main" id="{A91F2E8B-8139-6A93-FBB5-F100AFB049CB}"/>
              </a:ext>
            </a:extLst>
          </p:cNvPr>
          <p:cNvSpPr txBox="1"/>
          <p:nvPr/>
        </p:nvSpPr>
        <p:spPr>
          <a:xfrm>
            <a:off x="72181" y="1082839"/>
            <a:ext cx="12083724" cy="954107"/>
          </a:xfrm>
          <a:prstGeom prst="rect">
            <a:avLst/>
          </a:prstGeom>
          <a:noFill/>
        </p:spPr>
        <p:txBody>
          <a:bodyPr wrap="square" rtlCol="0">
            <a:spAutoFit/>
          </a:bodyPr>
          <a:lstStyle/>
          <a:p>
            <a:r>
              <a:rPr lang="en-US" sz="2800" dirty="0"/>
              <a:t> </a:t>
            </a:r>
            <a:r>
              <a:rPr lang="en-US" sz="2800" b="1" dirty="0"/>
              <a:t>Distribution of the test statistic:</a:t>
            </a:r>
          </a:p>
          <a:p>
            <a:endParaRPr lang="en-US" sz="2800" dirty="0"/>
          </a:p>
        </p:txBody>
      </p:sp>
      <p:graphicFrame>
        <p:nvGraphicFramePr>
          <p:cNvPr id="3" name="Table 2">
            <a:extLst>
              <a:ext uri="{FF2B5EF4-FFF2-40B4-BE49-F238E27FC236}">
                <a16:creationId xmlns:a16="http://schemas.microsoft.com/office/drawing/2014/main" id="{A4C50F59-7A45-89C9-0348-F0F8663FF5FE}"/>
              </a:ext>
            </a:extLst>
          </p:cNvPr>
          <p:cNvGraphicFramePr>
            <a:graphicFrameLocks noGrp="1"/>
          </p:cNvGraphicFramePr>
          <p:nvPr>
            <p:extLst>
              <p:ext uri="{D42A27DB-BD31-4B8C-83A1-F6EECF244321}">
                <p14:modId xmlns:p14="http://schemas.microsoft.com/office/powerpoint/2010/main" val="1788504335"/>
              </p:ext>
            </p:extLst>
          </p:nvPr>
        </p:nvGraphicFramePr>
        <p:xfrm>
          <a:off x="227262" y="1778444"/>
          <a:ext cx="11515560" cy="1036320"/>
        </p:xfrm>
        <a:graphic>
          <a:graphicData uri="http://schemas.openxmlformats.org/drawingml/2006/table">
            <a:tbl>
              <a:tblPr firstRow="1" bandRow="1">
                <a:tableStyleId>{5C22544A-7EE6-4342-B048-85BDC9FD1C3A}</a:tableStyleId>
              </a:tblPr>
              <a:tblGrid>
                <a:gridCol w="3406275">
                  <a:extLst>
                    <a:ext uri="{9D8B030D-6E8A-4147-A177-3AD203B41FA5}">
                      <a16:colId xmlns:a16="http://schemas.microsoft.com/office/drawing/2014/main" val="1128547295"/>
                    </a:ext>
                  </a:extLst>
                </a:gridCol>
                <a:gridCol w="1359568">
                  <a:extLst>
                    <a:ext uri="{9D8B030D-6E8A-4147-A177-3AD203B41FA5}">
                      <a16:colId xmlns:a16="http://schemas.microsoft.com/office/drawing/2014/main" val="2573236757"/>
                    </a:ext>
                  </a:extLst>
                </a:gridCol>
                <a:gridCol w="1179095">
                  <a:extLst>
                    <a:ext uri="{9D8B030D-6E8A-4147-A177-3AD203B41FA5}">
                      <a16:colId xmlns:a16="http://schemas.microsoft.com/office/drawing/2014/main" val="1365797540"/>
                    </a:ext>
                  </a:extLst>
                </a:gridCol>
                <a:gridCol w="1143000">
                  <a:extLst>
                    <a:ext uri="{9D8B030D-6E8A-4147-A177-3AD203B41FA5}">
                      <a16:colId xmlns:a16="http://schemas.microsoft.com/office/drawing/2014/main" val="936577011"/>
                    </a:ext>
                  </a:extLst>
                </a:gridCol>
                <a:gridCol w="1203158">
                  <a:extLst>
                    <a:ext uri="{9D8B030D-6E8A-4147-A177-3AD203B41FA5}">
                      <a16:colId xmlns:a16="http://schemas.microsoft.com/office/drawing/2014/main" val="1969977139"/>
                    </a:ext>
                  </a:extLst>
                </a:gridCol>
                <a:gridCol w="1167063">
                  <a:extLst>
                    <a:ext uri="{9D8B030D-6E8A-4147-A177-3AD203B41FA5}">
                      <a16:colId xmlns:a16="http://schemas.microsoft.com/office/drawing/2014/main" val="863421400"/>
                    </a:ext>
                  </a:extLst>
                </a:gridCol>
                <a:gridCol w="1046747">
                  <a:extLst>
                    <a:ext uri="{9D8B030D-6E8A-4147-A177-3AD203B41FA5}">
                      <a16:colId xmlns:a16="http://schemas.microsoft.com/office/drawing/2014/main" val="1572597354"/>
                    </a:ext>
                  </a:extLst>
                </a:gridCol>
                <a:gridCol w="1010654">
                  <a:extLst>
                    <a:ext uri="{9D8B030D-6E8A-4147-A177-3AD203B41FA5}">
                      <a16:colId xmlns:a16="http://schemas.microsoft.com/office/drawing/2014/main" val="3875769876"/>
                    </a:ext>
                  </a:extLst>
                </a:gridCol>
              </a:tblGrid>
              <a:tr h="370840">
                <a:tc>
                  <a:txBody>
                    <a:bodyPr/>
                    <a:lstStyle/>
                    <a:p>
                      <a:r>
                        <a:rPr lang="en-US" sz="2800" dirty="0">
                          <a:solidFill>
                            <a:schemeClr val="tx1"/>
                          </a:solidFill>
                        </a:rPr>
                        <a:t>Sum of signed ranks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81586851"/>
                  </a:ext>
                </a:extLst>
              </a:tr>
              <a:tr h="370840">
                <a:tc>
                  <a:txBody>
                    <a:bodyPr/>
                    <a:lstStyle/>
                    <a:p>
                      <a:r>
                        <a:rPr lang="en-US" sz="2800" b="1" dirty="0"/>
                        <a:t>Probability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t>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4299181"/>
                  </a:ext>
                </a:extLst>
              </a:tr>
            </a:tbl>
          </a:graphicData>
        </a:graphic>
      </p:graphicFrame>
      <p:sp>
        <p:nvSpPr>
          <p:cNvPr id="5" name="TextBox 4">
            <a:extLst>
              <a:ext uri="{FF2B5EF4-FFF2-40B4-BE49-F238E27FC236}">
                <a16:creationId xmlns:a16="http://schemas.microsoft.com/office/drawing/2014/main" id="{ACDB1A0E-FEDA-999B-D056-2BB0CCA5D871}"/>
              </a:ext>
            </a:extLst>
          </p:cNvPr>
          <p:cNvSpPr txBox="1"/>
          <p:nvPr/>
        </p:nvSpPr>
        <p:spPr>
          <a:xfrm>
            <a:off x="168439" y="3416971"/>
            <a:ext cx="6773781" cy="1031051"/>
          </a:xfrm>
          <a:prstGeom prst="rect">
            <a:avLst/>
          </a:prstGeom>
          <a:noFill/>
        </p:spPr>
        <p:txBody>
          <a:bodyPr wrap="square" rtlCol="0">
            <a:spAutoFit/>
          </a:bodyPr>
          <a:lstStyle/>
          <a:p>
            <a:r>
              <a:rPr lang="en-US" sz="3050" dirty="0"/>
              <a:t>Two-sided p-value: 	1.0</a:t>
            </a:r>
          </a:p>
          <a:p>
            <a:r>
              <a:rPr lang="en-US" sz="3050" dirty="0"/>
              <a:t>One-sided p-value:	5/8=0.625</a:t>
            </a:r>
          </a:p>
        </p:txBody>
      </p:sp>
      <p:sp>
        <p:nvSpPr>
          <p:cNvPr id="6" name="TextBox 5">
            <a:extLst>
              <a:ext uri="{FF2B5EF4-FFF2-40B4-BE49-F238E27FC236}">
                <a16:creationId xmlns:a16="http://schemas.microsoft.com/office/drawing/2014/main" id="{1B63A6FF-63A9-4296-502A-7F6A538E3248}"/>
              </a:ext>
            </a:extLst>
          </p:cNvPr>
          <p:cNvSpPr txBox="1"/>
          <p:nvPr/>
        </p:nvSpPr>
        <p:spPr>
          <a:xfrm>
            <a:off x="204535" y="5149516"/>
            <a:ext cx="11951370" cy="561692"/>
          </a:xfrm>
          <a:prstGeom prst="rect">
            <a:avLst/>
          </a:prstGeom>
          <a:noFill/>
        </p:spPr>
        <p:txBody>
          <a:bodyPr wrap="square" rtlCol="0">
            <a:spAutoFit/>
          </a:bodyPr>
          <a:lstStyle/>
          <a:p>
            <a:r>
              <a:rPr lang="en-US" sz="3050" dirty="0"/>
              <a:t>At the significance level of 0.05, we can’t reject the null hypothesis (𝜽=50).</a:t>
            </a:r>
          </a:p>
        </p:txBody>
      </p:sp>
    </p:spTree>
    <p:extLst>
      <p:ext uri="{BB962C8B-B14F-4D97-AF65-F5344CB8AC3E}">
        <p14:creationId xmlns:p14="http://schemas.microsoft.com/office/powerpoint/2010/main" val="40403438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E93E1-BCE8-6A7A-133F-CC7B67F93E01}"/>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Take home message</a:t>
            </a:r>
          </a:p>
        </p:txBody>
      </p:sp>
      <p:sp>
        <p:nvSpPr>
          <p:cNvPr id="3" name="TextBox 2">
            <a:extLst>
              <a:ext uri="{FF2B5EF4-FFF2-40B4-BE49-F238E27FC236}">
                <a16:creationId xmlns:a16="http://schemas.microsoft.com/office/drawing/2014/main" id="{E64F652A-FC2A-C030-F5CE-A1367011B7C0}"/>
              </a:ext>
            </a:extLst>
          </p:cNvPr>
          <p:cNvSpPr txBox="1"/>
          <p:nvPr/>
        </p:nvSpPr>
        <p:spPr>
          <a:xfrm>
            <a:off x="120314" y="1010655"/>
            <a:ext cx="12047622" cy="4524315"/>
          </a:xfrm>
          <a:prstGeom prst="rect">
            <a:avLst/>
          </a:prstGeom>
          <a:noFill/>
        </p:spPr>
        <p:txBody>
          <a:bodyPr wrap="square" rtlCol="0">
            <a:spAutoFit/>
          </a:bodyPr>
          <a:lstStyle/>
          <a:p>
            <a:r>
              <a:rPr lang="en-US" sz="3200" dirty="0"/>
              <a:t>The Wilcoxon signed-rank test is more powerful than the sign test because it makes use of the magnitudes of the differences rather than just their sign.</a:t>
            </a:r>
          </a:p>
          <a:p>
            <a:endParaRPr lang="en-US" sz="3200" dirty="0"/>
          </a:p>
          <a:p>
            <a:r>
              <a:rPr lang="en-US" sz="3200" dirty="0"/>
              <a:t>It should be the preferred method, but it makes a stronger assumption: the distribution of the differences is symmetric.</a:t>
            </a:r>
          </a:p>
          <a:p>
            <a:endParaRPr lang="en-US" sz="3200" dirty="0"/>
          </a:p>
          <a:p>
            <a:r>
              <a:rPr lang="en-US" sz="3200" dirty="0"/>
              <a:t>In case this assumption is doubtful, the sign test should be used. Graphical display is </a:t>
            </a:r>
            <a:r>
              <a:rPr lang="en-US" sz="3200" i="1" dirty="0"/>
              <a:t>recommended.</a:t>
            </a:r>
          </a:p>
        </p:txBody>
      </p:sp>
    </p:spTree>
    <p:extLst>
      <p:ext uri="{BB962C8B-B14F-4D97-AF65-F5344CB8AC3E}">
        <p14:creationId xmlns:p14="http://schemas.microsoft.com/office/powerpoint/2010/main" val="3157288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AA5D3-29BF-DC1B-2EA3-EEFAD95379E5}"/>
              </a:ext>
            </a:extLst>
          </p:cNvPr>
          <p:cNvSpPr>
            <a:spLocks noGrp="1"/>
          </p:cNvSpPr>
          <p:nvPr>
            <p:ph type="ctrTitle"/>
          </p:nvPr>
        </p:nvSpPr>
        <p:spPr>
          <a:xfrm>
            <a:off x="18661" y="62168"/>
            <a:ext cx="12192000" cy="721895"/>
          </a:xfrm>
          <a:noFill/>
        </p:spPr>
        <p:txBody>
          <a:bodyPr>
            <a:noAutofit/>
          </a:bodyPr>
          <a:lstStyle/>
          <a:p>
            <a:pPr algn="l"/>
            <a:r>
              <a:rPr lang="en-US" sz="5000" b="1" dirty="0"/>
              <a:t>Data analysis: descriptive statistics</a:t>
            </a:r>
          </a:p>
        </p:txBody>
      </p:sp>
      <p:sp>
        <p:nvSpPr>
          <p:cNvPr id="3" name="TextBox 2">
            <a:extLst>
              <a:ext uri="{FF2B5EF4-FFF2-40B4-BE49-F238E27FC236}">
                <a16:creationId xmlns:a16="http://schemas.microsoft.com/office/drawing/2014/main" id="{B02AECD0-D662-C9FE-373F-F5D34CEA47AE}"/>
              </a:ext>
            </a:extLst>
          </p:cNvPr>
          <p:cNvSpPr txBox="1"/>
          <p:nvPr/>
        </p:nvSpPr>
        <p:spPr>
          <a:xfrm>
            <a:off x="70851" y="1007797"/>
            <a:ext cx="11947373" cy="2862322"/>
          </a:xfrm>
          <a:prstGeom prst="rect">
            <a:avLst/>
          </a:prstGeom>
          <a:noFill/>
        </p:spPr>
        <p:txBody>
          <a:bodyPr wrap="square" rtlCol="0">
            <a:spAutoFit/>
          </a:bodyPr>
          <a:lstStyle/>
          <a:p>
            <a:r>
              <a:rPr lang="en-US" sz="3600" dirty="0"/>
              <a:t>Here, the data are analyzed on their own terms, essentially without extraneous assumptions. </a:t>
            </a:r>
          </a:p>
          <a:p>
            <a:r>
              <a:rPr lang="en-US" sz="3600" dirty="0"/>
              <a:t>The principal aim is the organization and summarization of the data in ways that bring out their main features and clarify their underlying structure.</a:t>
            </a:r>
          </a:p>
        </p:txBody>
      </p:sp>
      <p:sp>
        <p:nvSpPr>
          <p:cNvPr id="4" name="TextBox 3">
            <a:extLst>
              <a:ext uri="{FF2B5EF4-FFF2-40B4-BE49-F238E27FC236}">
                <a16:creationId xmlns:a16="http://schemas.microsoft.com/office/drawing/2014/main" id="{2E7D885C-D02D-4291-DE7D-2B0EAA8D03DC}"/>
              </a:ext>
            </a:extLst>
          </p:cNvPr>
          <p:cNvSpPr txBox="1"/>
          <p:nvPr/>
        </p:nvSpPr>
        <p:spPr>
          <a:xfrm>
            <a:off x="0" y="6495293"/>
            <a:ext cx="7333861" cy="369332"/>
          </a:xfrm>
          <a:prstGeom prst="rect">
            <a:avLst/>
          </a:prstGeom>
          <a:noFill/>
        </p:spPr>
        <p:txBody>
          <a:bodyPr wrap="square" rtlCol="0">
            <a:spAutoFit/>
          </a:bodyPr>
          <a:lstStyle/>
          <a:p>
            <a:r>
              <a:rPr lang="en-US" dirty="0"/>
              <a:t>E.L. Lehmann, George Casella, Theory of Point Estimation, Second Edition</a:t>
            </a:r>
          </a:p>
        </p:txBody>
      </p:sp>
      <p:sp>
        <p:nvSpPr>
          <p:cNvPr id="5" name="TextBox 4">
            <a:extLst>
              <a:ext uri="{FF2B5EF4-FFF2-40B4-BE49-F238E27FC236}">
                <a16:creationId xmlns:a16="http://schemas.microsoft.com/office/drawing/2014/main" id="{D033B347-9E7B-4FBD-DFB8-7E502B6C67E4}"/>
              </a:ext>
            </a:extLst>
          </p:cNvPr>
          <p:cNvSpPr txBox="1"/>
          <p:nvPr/>
        </p:nvSpPr>
        <p:spPr>
          <a:xfrm rot="-1200000">
            <a:off x="3012853" y="4896223"/>
            <a:ext cx="1258140" cy="461665"/>
          </a:xfrm>
          <a:prstGeom prst="rect">
            <a:avLst/>
          </a:prstGeom>
          <a:noFill/>
          <a:ln>
            <a:solidFill>
              <a:schemeClr val="tx1"/>
            </a:solidFill>
          </a:ln>
        </p:spPr>
        <p:txBody>
          <a:bodyPr wrap="square" rtlCol="0">
            <a:spAutoFit/>
          </a:bodyPr>
          <a:lstStyle/>
          <a:p>
            <a:pPr algn="ctr"/>
            <a:r>
              <a:rPr lang="en-US" sz="2400" dirty="0"/>
              <a:t>Median</a:t>
            </a:r>
          </a:p>
        </p:txBody>
      </p:sp>
      <p:pic>
        <p:nvPicPr>
          <p:cNvPr id="8" name="Picture 7" descr="A graph of a number of items&#10;&#10;Description automatically generated">
            <a:extLst>
              <a:ext uri="{FF2B5EF4-FFF2-40B4-BE49-F238E27FC236}">
                <a16:creationId xmlns:a16="http://schemas.microsoft.com/office/drawing/2014/main" id="{8C68315D-5DE9-5005-B5D0-8F4AFFF2B1D9}"/>
              </a:ext>
            </a:extLst>
          </p:cNvPr>
          <p:cNvPicPr>
            <a:picLocks noChangeAspect="1"/>
          </p:cNvPicPr>
          <p:nvPr/>
        </p:nvPicPr>
        <p:blipFill>
          <a:blip r:embed="rId3"/>
          <a:stretch>
            <a:fillRect/>
          </a:stretch>
        </p:blipFill>
        <p:spPr>
          <a:xfrm>
            <a:off x="6692164" y="3666814"/>
            <a:ext cx="5397500" cy="2298700"/>
          </a:xfrm>
          <a:prstGeom prst="rect">
            <a:avLst/>
          </a:prstGeom>
        </p:spPr>
      </p:pic>
      <p:sp>
        <p:nvSpPr>
          <p:cNvPr id="6" name="TextBox 5">
            <a:extLst>
              <a:ext uri="{FF2B5EF4-FFF2-40B4-BE49-F238E27FC236}">
                <a16:creationId xmlns:a16="http://schemas.microsoft.com/office/drawing/2014/main" id="{0D45CF03-BD34-407D-6766-D9DDF6417D3E}"/>
              </a:ext>
            </a:extLst>
          </p:cNvPr>
          <p:cNvSpPr txBox="1"/>
          <p:nvPr/>
        </p:nvSpPr>
        <p:spPr>
          <a:xfrm rot="-240000">
            <a:off x="6710918" y="5890981"/>
            <a:ext cx="1237861" cy="461665"/>
          </a:xfrm>
          <a:prstGeom prst="rect">
            <a:avLst/>
          </a:prstGeom>
          <a:noFill/>
          <a:ln>
            <a:solidFill>
              <a:schemeClr val="tx1"/>
            </a:solidFill>
          </a:ln>
        </p:spPr>
        <p:txBody>
          <a:bodyPr wrap="square" rtlCol="0">
            <a:spAutoFit/>
          </a:bodyPr>
          <a:lstStyle/>
          <a:p>
            <a:pPr algn="ctr"/>
            <a:r>
              <a:rPr lang="en-US" sz="2400" dirty="0"/>
              <a:t>Range</a:t>
            </a:r>
          </a:p>
        </p:txBody>
      </p:sp>
      <p:pic>
        <p:nvPicPr>
          <p:cNvPr id="1028" name="Picture 4" descr="Calculate Percent of Total | Holistics Docs">
            <a:extLst>
              <a:ext uri="{FF2B5EF4-FFF2-40B4-BE49-F238E27FC236}">
                <a16:creationId xmlns:a16="http://schemas.microsoft.com/office/drawing/2014/main" id="{C1C1564E-1171-92D7-8C22-C6435D03F8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0788" y="4193067"/>
            <a:ext cx="2474098" cy="1979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098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E93E1-BCE8-6A7A-133F-CC7B67F93E01}"/>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Take home message</a:t>
            </a:r>
          </a:p>
        </p:txBody>
      </p:sp>
      <p:sp>
        <p:nvSpPr>
          <p:cNvPr id="3" name="TextBox 2">
            <a:extLst>
              <a:ext uri="{FF2B5EF4-FFF2-40B4-BE49-F238E27FC236}">
                <a16:creationId xmlns:a16="http://schemas.microsoft.com/office/drawing/2014/main" id="{E64F652A-FC2A-C030-F5CE-A1367011B7C0}"/>
              </a:ext>
            </a:extLst>
          </p:cNvPr>
          <p:cNvSpPr txBox="1"/>
          <p:nvPr/>
        </p:nvSpPr>
        <p:spPr>
          <a:xfrm>
            <a:off x="120314" y="1010655"/>
            <a:ext cx="12047622" cy="2062103"/>
          </a:xfrm>
          <a:prstGeom prst="rect">
            <a:avLst/>
          </a:prstGeom>
          <a:noFill/>
        </p:spPr>
        <p:txBody>
          <a:bodyPr wrap="square" rtlCol="0">
            <a:spAutoFit/>
          </a:bodyPr>
          <a:lstStyle/>
          <a:p>
            <a:r>
              <a:rPr lang="en-US" sz="3200" dirty="0"/>
              <a:t>The one-sample location tests could be used for paired data samples.</a:t>
            </a:r>
          </a:p>
          <a:p>
            <a:endParaRPr lang="en-US" sz="3200" dirty="0"/>
          </a:p>
          <a:p>
            <a:r>
              <a:rPr lang="en-US" sz="3200" dirty="0"/>
              <a:t>Each paired data is summarized by the difference and the one-sample location tests are applied to the differences.</a:t>
            </a:r>
          </a:p>
        </p:txBody>
      </p:sp>
      <p:graphicFrame>
        <p:nvGraphicFramePr>
          <p:cNvPr id="5" name="Table 4">
            <a:extLst>
              <a:ext uri="{FF2B5EF4-FFF2-40B4-BE49-F238E27FC236}">
                <a16:creationId xmlns:a16="http://schemas.microsoft.com/office/drawing/2014/main" id="{0A1DB533-9FC1-4F6B-5A78-76696D173572}"/>
              </a:ext>
            </a:extLst>
          </p:cNvPr>
          <p:cNvGraphicFramePr>
            <a:graphicFrameLocks noGrp="1"/>
          </p:cNvGraphicFramePr>
          <p:nvPr>
            <p:extLst>
              <p:ext uri="{D42A27DB-BD31-4B8C-83A1-F6EECF244321}">
                <p14:modId xmlns:p14="http://schemas.microsoft.com/office/powerpoint/2010/main" val="2586998373"/>
              </p:ext>
            </p:extLst>
          </p:nvPr>
        </p:nvGraphicFramePr>
        <p:xfrm>
          <a:off x="1851526" y="3751623"/>
          <a:ext cx="8127999" cy="18288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220711030"/>
                    </a:ext>
                  </a:extLst>
                </a:gridCol>
                <a:gridCol w="2709333">
                  <a:extLst>
                    <a:ext uri="{9D8B030D-6E8A-4147-A177-3AD203B41FA5}">
                      <a16:colId xmlns:a16="http://schemas.microsoft.com/office/drawing/2014/main" val="118096255"/>
                    </a:ext>
                  </a:extLst>
                </a:gridCol>
                <a:gridCol w="2709333">
                  <a:extLst>
                    <a:ext uri="{9D8B030D-6E8A-4147-A177-3AD203B41FA5}">
                      <a16:colId xmlns:a16="http://schemas.microsoft.com/office/drawing/2014/main" val="3220962990"/>
                    </a:ext>
                  </a:extLst>
                </a:gridCol>
              </a:tblGrid>
              <a:tr h="370840">
                <a:tc>
                  <a:txBody>
                    <a:bodyPr/>
                    <a:lstStyle/>
                    <a:p>
                      <a:pPr algn="ctr"/>
                      <a:r>
                        <a:rPr lang="en-US" sz="2400" dirty="0">
                          <a:solidFill>
                            <a:schemeClr val="tx1"/>
                          </a:solidFill>
                        </a:rPr>
                        <a:t>Experimental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rPr>
                        <a:t>Paired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rPr>
                        <a:t>Difference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1075605"/>
                  </a:ext>
                </a:extLst>
              </a:tr>
              <a:tr h="370840">
                <a:tc>
                  <a:txBody>
                    <a:bodyPr/>
                    <a:lstStyle/>
                    <a:p>
                      <a:pPr algn="ctr"/>
                      <a:r>
                        <a:rPr lang="en-US"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400" dirty="0"/>
                        <a:t>23-55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400" dirty="0"/>
                        <a:t>-32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080271145"/>
                  </a:ext>
                </a:extLst>
              </a:tr>
              <a:tr h="370840">
                <a:tc>
                  <a:txBody>
                    <a:bodyPr/>
                    <a:lstStyle/>
                    <a:p>
                      <a:pPr algn="ctr"/>
                      <a:r>
                        <a:rPr lang="en-US" sz="24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4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4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51919878"/>
                  </a:ext>
                </a:extLst>
              </a:tr>
              <a:tr h="370840">
                <a:tc>
                  <a:txBody>
                    <a:bodyPr/>
                    <a:lstStyle/>
                    <a:p>
                      <a:pPr algn="ctr"/>
                      <a:r>
                        <a:rPr lang="en-US" sz="2400" dirty="0"/>
                        <a:t>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t>107-100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2701750"/>
                  </a:ext>
                </a:extLst>
              </a:tr>
            </a:tbl>
          </a:graphicData>
        </a:graphic>
      </p:graphicFrame>
    </p:spTree>
    <p:extLst>
      <p:ext uri="{BB962C8B-B14F-4D97-AF65-F5344CB8AC3E}">
        <p14:creationId xmlns:p14="http://schemas.microsoft.com/office/powerpoint/2010/main" val="1161445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285C570-5CC2-650C-8474-D67489B2E390}"/>
              </a:ext>
            </a:extLst>
          </p:cNvPr>
          <p:cNvSpPr txBox="1">
            <a:spLocks/>
          </p:cNvSpPr>
          <p:nvPr/>
        </p:nvSpPr>
        <p:spPr>
          <a:xfrm>
            <a:off x="14068" y="52204"/>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Exercises</a:t>
            </a:r>
          </a:p>
        </p:txBody>
      </p:sp>
      <p:sp>
        <p:nvSpPr>
          <p:cNvPr id="4" name="TextBox 3">
            <a:extLst>
              <a:ext uri="{FF2B5EF4-FFF2-40B4-BE49-F238E27FC236}">
                <a16:creationId xmlns:a16="http://schemas.microsoft.com/office/drawing/2014/main" id="{D6AE619E-2723-23EC-FA59-BCFB1F019ECC}"/>
              </a:ext>
            </a:extLst>
          </p:cNvPr>
          <p:cNvSpPr txBox="1"/>
          <p:nvPr/>
        </p:nvSpPr>
        <p:spPr>
          <a:xfrm>
            <a:off x="96633" y="4217441"/>
            <a:ext cx="11982916" cy="492443"/>
          </a:xfrm>
          <a:prstGeom prst="rect">
            <a:avLst/>
          </a:prstGeom>
          <a:noFill/>
        </p:spPr>
        <p:txBody>
          <a:bodyPr wrap="square">
            <a:spAutoFit/>
          </a:bodyPr>
          <a:lstStyle/>
          <a:p>
            <a:r>
              <a:rPr lang="en-GB" sz="2600" dirty="0"/>
              <a:t>https://</a:t>
            </a:r>
            <a:r>
              <a:rPr lang="en-GB" sz="2600" dirty="0" err="1"/>
              <a:t>bioinformatics.cruk.cam.ac.uk</a:t>
            </a:r>
            <a:r>
              <a:rPr lang="en-GB" sz="2600" dirty="0"/>
              <a:t>/stats/</a:t>
            </a:r>
            <a:r>
              <a:rPr lang="en-GB" sz="2600" dirty="0" err="1"/>
              <a:t>shinystats</a:t>
            </a:r>
            <a:r>
              <a:rPr lang="en-GB" sz="2600" dirty="0"/>
              <a:t>/</a:t>
            </a:r>
          </a:p>
        </p:txBody>
      </p:sp>
      <p:sp>
        <p:nvSpPr>
          <p:cNvPr id="5" name="TextBox 4">
            <a:extLst>
              <a:ext uri="{FF2B5EF4-FFF2-40B4-BE49-F238E27FC236}">
                <a16:creationId xmlns:a16="http://schemas.microsoft.com/office/drawing/2014/main" id="{88C55AD8-27A7-FC8D-F611-3C48C34E4A9E}"/>
              </a:ext>
            </a:extLst>
          </p:cNvPr>
          <p:cNvSpPr txBox="1"/>
          <p:nvPr/>
        </p:nvSpPr>
        <p:spPr>
          <a:xfrm>
            <a:off x="144133" y="2585481"/>
            <a:ext cx="11887916" cy="492443"/>
          </a:xfrm>
          <a:prstGeom prst="rect">
            <a:avLst/>
          </a:prstGeom>
          <a:noFill/>
        </p:spPr>
        <p:txBody>
          <a:bodyPr wrap="square">
            <a:spAutoFit/>
          </a:bodyPr>
          <a:lstStyle/>
          <a:p>
            <a:r>
              <a:rPr lang="en-US" sz="2600" dirty="0"/>
              <a:t>http://bioinformatics-core-shared-</a:t>
            </a:r>
            <a:r>
              <a:rPr lang="en-US" sz="2600" dirty="0" err="1"/>
              <a:t>training.github.io</a:t>
            </a:r>
            <a:r>
              <a:rPr lang="en-US" sz="2600" dirty="0"/>
              <a:t>/</a:t>
            </a:r>
            <a:r>
              <a:rPr lang="en-US" sz="2600" dirty="0" err="1"/>
              <a:t>IntroductionToStats</a:t>
            </a:r>
            <a:r>
              <a:rPr lang="en-US" sz="2600" dirty="0"/>
              <a:t>/</a:t>
            </a:r>
            <a:r>
              <a:rPr lang="en-US" sz="2600" dirty="0" err="1"/>
              <a:t>practical.html</a:t>
            </a:r>
            <a:endParaRPr lang="en-US" sz="2600" dirty="0"/>
          </a:p>
        </p:txBody>
      </p:sp>
      <p:sp>
        <p:nvSpPr>
          <p:cNvPr id="2" name="TextBox 1">
            <a:extLst>
              <a:ext uri="{FF2B5EF4-FFF2-40B4-BE49-F238E27FC236}">
                <a16:creationId xmlns:a16="http://schemas.microsoft.com/office/drawing/2014/main" id="{D78E134F-07C3-4AFC-8FFD-2BA4659AFA89}"/>
              </a:ext>
            </a:extLst>
          </p:cNvPr>
          <p:cNvSpPr txBox="1"/>
          <p:nvPr/>
        </p:nvSpPr>
        <p:spPr>
          <a:xfrm>
            <a:off x="178131" y="3669471"/>
            <a:ext cx="3123210" cy="492443"/>
          </a:xfrm>
          <a:prstGeom prst="rect">
            <a:avLst/>
          </a:prstGeom>
          <a:solidFill>
            <a:schemeClr val="accent6">
              <a:lumMod val="20000"/>
              <a:lumOff val="80000"/>
            </a:schemeClr>
          </a:solidFill>
        </p:spPr>
        <p:txBody>
          <a:bodyPr wrap="square" rtlCol="0">
            <a:spAutoFit/>
          </a:bodyPr>
          <a:lstStyle/>
          <a:p>
            <a:r>
              <a:rPr lang="en-US" sz="2600" dirty="0"/>
              <a:t>Shiny web application</a:t>
            </a:r>
          </a:p>
        </p:txBody>
      </p:sp>
      <p:sp>
        <p:nvSpPr>
          <p:cNvPr id="3" name="TextBox 2">
            <a:extLst>
              <a:ext uri="{FF2B5EF4-FFF2-40B4-BE49-F238E27FC236}">
                <a16:creationId xmlns:a16="http://schemas.microsoft.com/office/drawing/2014/main" id="{D531AE7A-5809-A6B2-7501-0D4D64FF69D7}"/>
              </a:ext>
            </a:extLst>
          </p:cNvPr>
          <p:cNvSpPr txBox="1"/>
          <p:nvPr/>
        </p:nvSpPr>
        <p:spPr>
          <a:xfrm>
            <a:off x="213756" y="2039456"/>
            <a:ext cx="1401288" cy="492443"/>
          </a:xfrm>
          <a:prstGeom prst="rect">
            <a:avLst/>
          </a:prstGeom>
          <a:solidFill>
            <a:schemeClr val="accent4">
              <a:lumMod val="20000"/>
              <a:lumOff val="80000"/>
            </a:schemeClr>
          </a:solidFill>
        </p:spPr>
        <p:txBody>
          <a:bodyPr wrap="square" rtlCol="0">
            <a:spAutoFit/>
          </a:bodyPr>
          <a:lstStyle/>
          <a:p>
            <a:r>
              <a:rPr lang="en-US" sz="2600" dirty="0"/>
              <a:t>Exercises</a:t>
            </a:r>
          </a:p>
        </p:txBody>
      </p:sp>
    </p:spTree>
    <p:extLst>
      <p:ext uri="{BB962C8B-B14F-4D97-AF65-F5344CB8AC3E}">
        <p14:creationId xmlns:p14="http://schemas.microsoft.com/office/powerpoint/2010/main" val="19125183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1B1B791-8CA1-0E10-3C7A-5A148428514C}"/>
              </a:ext>
            </a:extLst>
          </p:cNvPr>
          <p:cNvSpPr txBox="1">
            <a:spLocks/>
          </p:cNvSpPr>
          <p:nvPr/>
        </p:nvSpPr>
        <p:spPr>
          <a:xfrm>
            <a:off x="0" y="2767271"/>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200" b="1" dirty="0"/>
              <a:t>Two-sample location tests</a:t>
            </a:r>
          </a:p>
        </p:txBody>
      </p:sp>
    </p:spTree>
    <p:extLst>
      <p:ext uri="{BB962C8B-B14F-4D97-AF65-F5344CB8AC3E}">
        <p14:creationId xmlns:p14="http://schemas.microsoft.com/office/powerpoint/2010/main" val="2051764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mathematical equation with numbers and symbols&#10;&#10;Description automatically generated">
            <a:extLst>
              <a:ext uri="{FF2B5EF4-FFF2-40B4-BE49-F238E27FC236}">
                <a16:creationId xmlns:a16="http://schemas.microsoft.com/office/drawing/2014/main" id="{98EBFEC5-1668-05D1-B810-6E73D5A9EBDC}"/>
              </a:ext>
            </a:extLst>
          </p:cNvPr>
          <p:cNvPicPr>
            <a:picLocks noChangeAspect="1"/>
          </p:cNvPicPr>
          <p:nvPr/>
        </p:nvPicPr>
        <p:blipFill>
          <a:blip r:embed="rId2"/>
          <a:stretch>
            <a:fillRect/>
          </a:stretch>
        </p:blipFill>
        <p:spPr>
          <a:xfrm>
            <a:off x="2448569" y="4403068"/>
            <a:ext cx="3372961" cy="1888859"/>
          </a:xfrm>
          <a:prstGeom prst="rect">
            <a:avLst/>
          </a:prstGeom>
        </p:spPr>
      </p:pic>
      <p:sp>
        <p:nvSpPr>
          <p:cNvPr id="2" name="Title 1">
            <a:extLst>
              <a:ext uri="{FF2B5EF4-FFF2-40B4-BE49-F238E27FC236}">
                <a16:creationId xmlns:a16="http://schemas.microsoft.com/office/drawing/2014/main" id="{22F51E50-6CA9-53AB-AAC5-98FAD3643A63}"/>
              </a:ext>
            </a:extLst>
          </p:cNvPr>
          <p:cNvSpPr txBox="1">
            <a:spLocks/>
          </p:cNvSpPr>
          <p:nvPr/>
        </p:nvSpPr>
        <p:spPr>
          <a:xfrm>
            <a:off x="0" y="36100"/>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Two-sample Student’s </a:t>
            </a:r>
            <a:r>
              <a:rPr lang="en-US" sz="5000" b="1" i="1" dirty="0"/>
              <a:t>t</a:t>
            </a:r>
            <a:r>
              <a:rPr lang="en-US" sz="5000" b="1" dirty="0"/>
              <a:t>-test</a:t>
            </a:r>
          </a:p>
        </p:txBody>
      </p:sp>
      <p:sp>
        <p:nvSpPr>
          <p:cNvPr id="3" name="TextBox 2">
            <a:extLst>
              <a:ext uri="{FF2B5EF4-FFF2-40B4-BE49-F238E27FC236}">
                <a16:creationId xmlns:a16="http://schemas.microsoft.com/office/drawing/2014/main" id="{AFBE66BC-24D8-5345-0B6F-BC9D325BE5E6}"/>
              </a:ext>
            </a:extLst>
          </p:cNvPr>
          <p:cNvSpPr txBox="1"/>
          <p:nvPr/>
        </p:nvSpPr>
        <p:spPr>
          <a:xfrm>
            <a:off x="156401" y="1010651"/>
            <a:ext cx="11923304" cy="5693866"/>
          </a:xfrm>
          <a:prstGeom prst="rect">
            <a:avLst/>
          </a:prstGeom>
          <a:noFill/>
        </p:spPr>
        <p:txBody>
          <a:bodyPr wrap="square" rtlCol="0">
            <a:spAutoFit/>
          </a:bodyPr>
          <a:lstStyle/>
          <a:p>
            <a:r>
              <a:rPr lang="en-US" sz="2800" b="1" dirty="0"/>
              <a:t>Assumptions: </a:t>
            </a:r>
            <a:r>
              <a:rPr lang="en-US" sz="2800" dirty="0"/>
              <a:t>	1. data are continuous</a:t>
            </a:r>
          </a:p>
          <a:p>
            <a:r>
              <a:rPr lang="en-US" sz="2800" dirty="0"/>
              <a:t>			2. random sampling from the two populations</a:t>
            </a:r>
          </a:p>
          <a:p>
            <a:r>
              <a:rPr lang="en-US" sz="2800" dirty="0"/>
              <a:t>			3. independent observations x</a:t>
            </a:r>
            <a:r>
              <a:rPr lang="en-US" sz="2800" baseline="-25000" dirty="0"/>
              <a:t>i</a:t>
            </a:r>
            <a:r>
              <a:rPr lang="en-US" sz="2800" dirty="0"/>
              <a:t>, </a:t>
            </a:r>
            <a:r>
              <a:rPr lang="en-US" sz="2800" dirty="0" err="1"/>
              <a:t>i</a:t>
            </a:r>
            <a:r>
              <a:rPr lang="en-US" sz="2800" dirty="0"/>
              <a:t>=1,…,n</a:t>
            </a:r>
            <a:r>
              <a:rPr lang="en-US" sz="2800" baseline="-25000" dirty="0"/>
              <a:t>1</a:t>
            </a:r>
            <a:r>
              <a:rPr lang="en-US" sz="2800" dirty="0"/>
              <a:t> and </a:t>
            </a:r>
            <a:r>
              <a:rPr lang="en-US" sz="2800" dirty="0" err="1"/>
              <a:t>y</a:t>
            </a:r>
            <a:r>
              <a:rPr lang="en-US" sz="2800" baseline="-25000" dirty="0" err="1"/>
              <a:t>j</a:t>
            </a:r>
            <a:r>
              <a:rPr lang="en-US" sz="2800" dirty="0"/>
              <a:t>, j=1,...,n</a:t>
            </a:r>
            <a:r>
              <a:rPr lang="en-US" sz="2800" baseline="-25000" dirty="0"/>
              <a:t>2</a:t>
            </a:r>
            <a:r>
              <a:rPr lang="en-US" sz="2800" dirty="0"/>
              <a:t> </a:t>
            </a:r>
          </a:p>
          <a:p>
            <a:r>
              <a:rPr lang="en-US" sz="2800" dirty="0"/>
              <a:t>			4. the two population distributions are normal</a:t>
            </a:r>
          </a:p>
          <a:p>
            <a:r>
              <a:rPr lang="en-US" sz="2800" dirty="0"/>
              <a:t>			5. equal variances s</a:t>
            </a:r>
            <a:r>
              <a:rPr lang="en-US" sz="2800" baseline="-25000" dirty="0"/>
              <a:t>1</a:t>
            </a:r>
            <a:r>
              <a:rPr lang="en-US" sz="2800" baseline="30000" dirty="0"/>
              <a:t>2</a:t>
            </a:r>
            <a:r>
              <a:rPr lang="en-US" sz="2800" dirty="0"/>
              <a:t> and s</a:t>
            </a:r>
            <a:r>
              <a:rPr lang="en-US" sz="2800" baseline="-25000" dirty="0"/>
              <a:t>2</a:t>
            </a:r>
            <a:r>
              <a:rPr lang="en-US" sz="2800" baseline="30000" dirty="0"/>
              <a:t>2</a:t>
            </a:r>
          </a:p>
          <a:p>
            <a:r>
              <a:rPr lang="en-US" sz="2800" b="1" dirty="0"/>
              <a:t>Hypotheses to test: </a:t>
            </a:r>
            <a:r>
              <a:rPr lang="en-US" sz="2800" dirty="0"/>
              <a:t>			</a:t>
            </a:r>
          </a:p>
          <a:p>
            <a:r>
              <a:rPr lang="en-US" sz="2800" dirty="0"/>
              <a:t>H</a:t>
            </a:r>
            <a:r>
              <a:rPr lang="en-US" sz="2800" baseline="-25000" dirty="0"/>
              <a:t>0</a:t>
            </a:r>
            <a:r>
              <a:rPr lang="en-US" sz="2800" dirty="0"/>
              <a:t>: 	𝛍</a:t>
            </a:r>
            <a:r>
              <a:rPr lang="en-US" sz="2800" baseline="-25000" dirty="0"/>
              <a:t>1</a:t>
            </a:r>
            <a:r>
              <a:rPr lang="en-US" sz="2800" dirty="0"/>
              <a:t>= 𝛍</a:t>
            </a:r>
            <a:r>
              <a:rPr lang="en-US" sz="2800" baseline="-25000" dirty="0"/>
              <a:t>2</a:t>
            </a:r>
          </a:p>
          <a:p>
            <a:r>
              <a:rPr lang="en-US" sz="2800" dirty="0"/>
              <a:t>H</a:t>
            </a:r>
            <a:r>
              <a:rPr lang="en-US" sz="2800" baseline="-25000" dirty="0"/>
              <a:t>1</a:t>
            </a:r>
            <a:r>
              <a:rPr lang="en-US" sz="2800" dirty="0"/>
              <a:t>: 	𝛍</a:t>
            </a:r>
            <a:r>
              <a:rPr lang="en-US" sz="2800" baseline="-25000" dirty="0"/>
              <a:t>1</a:t>
            </a:r>
            <a:r>
              <a:rPr lang="en-US" sz="2800" dirty="0"/>
              <a:t> ≠ 𝛍</a:t>
            </a:r>
            <a:r>
              <a:rPr lang="en-US" sz="2800" baseline="-25000" dirty="0"/>
              <a:t>2  </a:t>
            </a:r>
            <a:endParaRPr lang="en-US" sz="2800" dirty="0"/>
          </a:p>
          <a:p>
            <a:endParaRPr lang="en-US" sz="2800" dirty="0"/>
          </a:p>
          <a:p>
            <a:endParaRPr lang="en-US" sz="2800" dirty="0"/>
          </a:p>
          <a:p>
            <a:r>
              <a:rPr lang="en-US" sz="2800" b="1" dirty="0"/>
              <a:t>Test statistic:</a:t>
            </a:r>
            <a:r>
              <a:rPr lang="en-US" sz="2800" baseline="-25000" dirty="0"/>
              <a:t>	</a:t>
            </a:r>
            <a:endParaRPr lang="en-US" sz="2800" dirty="0"/>
          </a:p>
          <a:p>
            <a:r>
              <a:rPr lang="en-US" sz="2800" dirty="0"/>
              <a:t> </a:t>
            </a:r>
            <a:r>
              <a:rPr lang="en-US" sz="2800" baseline="-25000" dirty="0"/>
              <a:t>				</a:t>
            </a:r>
          </a:p>
          <a:p>
            <a:endParaRPr lang="en-US" sz="2800" dirty="0"/>
          </a:p>
        </p:txBody>
      </p:sp>
      <p:pic>
        <p:nvPicPr>
          <p:cNvPr id="13" name="Picture 12" descr="A math equation with numbers and symbols&#10;&#10;Description automatically generated">
            <a:extLst>
              <a:ext uri="{FF2B5EF4-FFF2-40B4-BE49-F238E27FC236}">
                <a16:creationId xmlns:a16="http://schemas.microsoft.com/office/drawing/2014/main" id="{E9B2AEDA-550F-6D2F-72BB-BA67D05DF473}"/>
              </a:ext>
            </a:extLst>
          </p:cNvPr>
          <p:cNvPicPr>
            <a:picLocks noChangeAspect="1"/>
          </p:cNvPicPr>
          <p:nvPr/>
        </p:nvPicPr>
        <p:blipFill>
          <a:blip r:embed="rId3"/>
          <a:stretch>
            <a:fillRect/>
          </a:stretch>
        </p:blipFill>
        <p:spPr>
          <a:xfrm>
            <a:off x="7254073" y="4591603"/>
            <a:ext cx="4512916" cy="1128229"/>
          </a:xfrm>
          <a:prstGeom prst="rect">
            <a:avLst/>
          </a:prstGeom>
        </p:spPr>
      </p:pic>
      <p:sp>
        <p:nvSpPr>
          <p:cNvPr id="14" name="TextBox 13">
            <a:extLst>
              <a:ext uri="{FF2B5EF4-FFF2-40B4-BE49-F238E27FC236}">
                <a16:creationId xmlns:a16="http://schemas.microsoft.com/office/drawing/2014/main" id="{3E43386F-11D2-F5EF-68C4-D9DCEDB170B2}"/>
              </a:ext>
            </a:extLst>
          </p:cNvPr>
          <p:cNvSpPr txBox="1"/>
          <p:nvPr/>
        </p:nvSpPr>
        <p:spPr>
          <a:xfrm>
            <a:off x="6167311" y="4867988"/>
            <a:ext cx="1880937" cy="523220"/>
          </a:xfrm>
          <a:prstGeom prst="rect">
            <a:avLst/>
          </a:prstGeom>
          <a:noFill/>
        </p:spPr>
        <p:txBody>
          <a:bodyPr wrap="square" rtlCol="0">
            <a:spAutoFit/>
          </a:bodyPr>
          <a:lstStyle/>
          <a:p>
            <a:r>
              <a:rPr lang="en-US" sz="2800" dirty="0"/>
              <a:t>where</a:t>
            </a:r>
          </a:p>
        </p:txBody>
      </p:sp>
      <p:sp>
        <p:nvSpPr>
          <p:cNvPr id="15" name="TextBox 14">
            <a:extLst>
              <a:ext uri="{FF2B5EF4-FFF2-40B4-BE49-F238E27FC236}">
                <a16:creationId xmlns:a16="http://schemas.microsoft.com/office/drawing/2014/main" id="{33D8C312-33A3-F76A-B25E-3284D0CF814B}"/>
              </a:ext>
            </a:extLst>
          </p:cNvPr>
          <p:cNvSpPr txBox="1"/>
          <p:nvPr/>
        </p:nvSpPr>
        <p:spPr>
          <a:xfrm>
            <a:off x="156400" y="6241668"/>
            <a:ext cx="12035599" cy="523220"/>
          </a:xfrm>
          <a:prstGeom prst="rect">
            <a:avLst/>
          </a:prstGeom>
          <a:noFill/>
        </p:spPr>
        <p:txBody>
          <a:bodyPr wrap="square" rtlCol="0">
            <a:spAutoFit/>
          </a:bodyPr>
          <a:lstStyle/>
          <a:p>
            <a:r>
              <a:rPr lang="en-GB" sz="2800" b="0" u="none" strike="noStrike" dirty="0">
                <a:solidFill>
                  <a:srgbClr val="1F1F1F"/>
                </a:solidFill>
                <a:effectLst/>
                <a:latin typeface="ElsevierGulliver"/>
              </a:rPr>
              <a:t>The statistic t has a Student's </a:t>
            </a:r>
            <a:r>
              <a:rPr lang="en-GB" sz="2800" b="0" i="1" u="none" strike="noStrike" dirty="0">
                <a:solidFill>
                  <a:srgbClr val="1F1F1F"/>
                </a:solidFill>
                <a:effectLst/>
                <a:latin typeface="ElsevierGulliver"/>
              </a:rPr>
              <a:t>t</a:t>
            </a:r>
            <a:r>
              <a:rPr lang="en-GB" sz="2800" b="0" u="none" strike="noStrike" dirty="0">
                <a:solidFill>
                  <a:srgbClr val="1F1F1F"/>
                </a:solidFill>
                <a:effectLst/>
                <a:latin typeface="ElsevierGulliver"/>
              </a:rPr>
              <a:t> distribution with n</a:t>
            </a:r>
            <a:r>
              <a:rPr lang="en-GB" sz="2800" b="0" u="none" strike="noStrike" baseline="-25000" dirty="0">
                <a:solidFill>
                  <a:srgbClr val="1F1F1F"/>
                </a:solidFill>
                <a:effectLst/>
                <a:latin typeface="ElsevierGulliver"/>
              </a:rPr>
              <a:t>1</a:t>
            </a:r>
            <a:r>
              <a:rPr lang="en-GB" sz="2800" b="0" u="none" strike="noStrike" dirty="0">
                <a:solidFill>
                  <a:srgbClr val="1F1F1F"/>
                </a:solidFill>
                <a:effectLst/>
                <a:latin typeface="ElsevierGulliver"/>
              </a:rPr>
              <a:t>+n</a:t>
            </a:r>
            <a:r>
              <a:rPr lang="en-GB" sz="2800" b="0" u="none" strike="noStrike" baseline="-25000" dirty="0">
                <a:solidFill>
                  <a:srgbClr val="1F1F1F"/>
                </a:solidFill>
                <a:effectLst/>
                <a:latin typeface="ElsevierGulliver"/>
              </a:rPr>
              <a:t>2</a:t>
            </a:r>
            <a:r>
              <a:rPr lang="en-GB" sz="2800" b="0" u="none" strike="noStrike" dirty="0">
                <a:solidFill>
                  <a:srgbClr val="1F1F1F"/>
                </a:solidFill>
                <a:effectLst/>
                <a:latin typeface="ElsevierGulliver"/>
              </a:rPr>
              <a:t>-2 degrees of freedom.</a:t>
            </a:r>
            <a:endParaRPr lang="en-US" sz="2800" dirty="0"/>
          </a:p>
        </p:txBody>
      </p:sp>
    </p:spTree>
    <p:extLst>
      <p:ext uri="{BB962C8B-B14F-4D97-AF65-F5344CB8AC3E}">
        <p14:creationId xmlns:p14="http://schemas.microsoft.com/office/powerpoint/2010/main" val="39885069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BE66BC-24D8-5345-0B6F-BC9D325BE5E6}"/>
              </a:ext>
            </a:extLst>
          </p:cNvPr>
          <p:cNvSpPr txBox="1"/>
          <p:nvPr/>
        </p:nvSpPr>
        <p:spPr>
          <a:xfrm>
            <a:off x="156401" y="1010651"/>
            <a:ext cx="11923304" cy="5550237"/>
          </a:xfrm>
          <a:prstGeom prst="rect">
            <a:avLst/>
          </a:prstGeom>
          <a:noFill/>
        </p:spPr>
        <p:txBody>
          <a:bodyPr wrap="square" rtlCol="0">
            <a:spAutoFit/>
          </a:bodyPr>
          <a:lstStyle/>
          <a:p>
            <a:r>
              <a:rPr lang="en-US" sz="2800" b="1" dirty="0"/>
              <a:t>Assumptions: </a:t>
            </a:r>
            <a:r>
              <a:rPr lang="en-US" sz="2800" dirty="0"/>
              <a:t>	1. data are continuous</a:t>
            </a:r>
          </a:p>
          <a:p>
            <a:r>
              <a:rPr lang="en-US" sz="2800" dirty="0"/>
              <a:t>			2. random sampling from the two populations</a:t>
            </a:r>
          </a:p>
          <a:p>
            <a:r>
              <a:rPr lang="en-US" sz="2800" dirty="0"/>
              <a:t>			3. independent observations x</a:t>
            </a:r>
            <a:r>
              <a:rPr lang="en-US" sz="2800" baseline="-25000" dirty="0"/>
              <a:t>i</a:t>
            </a:r>
            <a:r>
              <a:rPr lang="en-US" sz="2800" dirty="0"/>
              <a:t>, </a:t>
            </a:r>
            <a:r>
              <a:rPr lang="en-US" sz="2800" dirty="0" err="1"/>
              <a:t>i</a:t>
            </a:r>
            <a:r>
              <a:rPr lang="en-US" sz="2800" dirty="0"/>
              <a:t>=1,…,n</a:t>
            </a:r>
            <a:r>
              <a:rPr lang="en-US" sz="2800" baseline="-25000" dirty="0"/>
              <a:t>1</a:t>
            </a:r>
            <a:r>
              <a:rPr lang="en-US" sz="2800" dirty="0"/>
              <a:t> and </a:t>
            </a:r>
            <a:r>
              <a:rPr lang="en-US" sz="2800" dirty="0" err="1"/>
              <a:t>y</a:t>
            </a:r>
            <a:r>
              <a:rPr lang="en-US" sz="2800" baseline="-25000" dirty="0" err="1"/>
              <a:t>j</a:t>
            </a:r>
            <a:r>
              <a:rPr lang="en-US" sz="2800" dirty="0"/>
              <a:t>, j=1,...,n</a:t>
            </a:r>
            <a:r>
              <a:rPr lang="en-US" sz="2800" baseline="-25000" dirty="0"/>
              <a:t>2</a:t>
            </a:r>
            <a:r>
              <a:rPr lang="en-US" sz="2800" dirty="0"/>
              <a:t> </a:t>
            </a:r>
          </a:p>
          <a:p>
            <a:r>
              <a:rPr lang="en-US" sz="2800" dirty="0"/>
              <a:t>			4. the two population distributions are normal</a:t>
            </a:r>
          </a:p>
          <a:p>
            <a:endParaRPr lang="en-US" sz="2800" baseline="30000" dirty="0"/>
          </a:p>
          <a:p>
            <a:r>
              <a:rPr lang="en-US" sz="2800" b="1" dirty="0"/>
              <a:t>Hypotheses to test:</a:t>
            </a:r>
            <a:endParaRPr lang="en-US" sz="2800" dirty="0">
              <a:solidFill>
                <a:schemeClr val="accent1"/>
              </a:solidFill>
            </a:endParaRPr>
          </a:p>
          <a:p>
            <a:r>
              <a:rPr lang="en-US" sz="2800" dirty="0"/>
              <a:t>H</a:t>
            </a:r>
            <a:r>
              <a:rPr lang="en-US" sz="2800" baseline="-25000" dirty="0"/>
              <a:t>0</a:t>
            </a:r>
            <a:r>
              <a:rPr lang="en-US" sz="2800" dirty="0"/>
              <a:t>: 	𝛍</a:t>
            </a:r>
            <a:r>
              <a:rPr lang="en-US" sz="2800" baseline="-25000" dirty="0"/>
              <a:t>1</a:t>
            </a:r>
            <a:r>
              <a:rPr lang="en-US" sz="2800" dirty="0"/>
              <a:t>= 𝛍</a:t>
            </a:r>
            <a:r>
              <a:rPr lang="en-US" sz="2800" baseline="-25000" dirty="0"/>
              <a:t>2</a:t>
            </a:r>
          </a:p>
          <a:p>
            <a:r>
              <a:rPr lang="en-US" sz="2800" dirty="0"/>
              <a:t>H</a:t>
            </a:r>
            <a:r>
              <a:rPr lang="en-US" sz="2800" baseline="-25000" dirty="0"/>
              <a:t>1</a:t>
            </a:r>
            <a:r>
              <a:rPr lang="en-US" sz="2800" dirty="0"/>
              <a:t>: 	𝛍</a:t>
            </a:r>
            <a:r>
              <a:rPr lang="en-US" sz="2800" baseline="-25000" dirty="0"/>
              <a:t>1</a:t>
            </a:r>
            <a:r>
              <a:rPr lang="en-US" sz="2800" dirty="0"/>
              <a:t> ≠ 𝛍</a:t>
            </a:r>
            <a:r>
              <a:rPr lang="en-US" sz="2800" baseline="-25000" dirty="0"/>
              <a:t>2  </a:t>
            </a:r>
            <a:endParaRPr lang="en-US" sz="2800" dirty="0"/>
          </a:p>
          <a:p>
            <a:endParaRPr lang="en-US" sz="2800" dirty="0"/>
          </a:p>
          <a:p>
            <a:endParaRPr lang="en-US" sz="2800" dirty="0"/>
          </a:p>
          <a:p>
            <a:r>
              <a:rPr lang="en-US" sz="2800" b="1" dirty="0"/>
              <a:t>Test statistic:</a:t>
            </a:r>
            <a:r>
              <a:rPr lang="en-US" sz="2800" baseline="-25000" dirty="0"/>
              <a:t>	</a:t>
            </a:r>
            <a:endParaRPr lang="en-US" sz="2800" dirty="0"/>
          </a:p>
          <a:p>
            <a:r>
              <a:rPr lang="en-US" sz="2800" dirty="0"/>
              <a:t> </a:t>
            </a:r>
            <a:r>
              <a:rPr lang="en-US" sz="2800" baseline="-25000" dirty="0"/>
              <a:t>				</a:t>
            </a:r>
          </a:p>
          <a:p>
            <a:endParaRPr lang="en-US" sz="2800" dirty="0"/>
          </a:p>
        </p:txBody>
      </p:sp>
      <p:sp>
        <p:nvSpPr>
          <p:cNvPr id="15" name="TextBox 14">
            <a:extLst>
              <a:ext uri="{FF2B5EF4-FFF2-40B4-BE49-F238E27FC236}">
                <a16:creationId xmlns:a16="http://schemas.microsoft.com/office/drawing/2014/main" id="{33D8C312-33A3-F76A-B25E-3284D0CF814B}"/>
              </a:ext>
            </a:extLst>
          </p:cNvPr>
          <p:cNvSpPr txBox="1"/>
          <p:nvPr/>
        </p:nvSpPr>
        <p:spPr>
          <a:xfrm>
            <a:off x="6118054" y="4510480"/>
            <a:ext cx="3170326" cy="1815882"/>
          </a:xfrm>
          <a:prstGeom prst="rect">
            <a:avLst/>
          </a:prstGeom>
          <a:noFill/>
        </p:spPr>
        <p:txBody>
          <a:bodyPr wrap="square" rtlCol="0">
            <a:spAutoFit/>
          </a:bodyPr>
          <a:lstStyle/>
          <a:p>
            <a:r>
              <a:rPr lang="en-GB" sz="2800" b="0" u="none" strike="noStrike" dirty="0">
                <a:solidFill>
                  <a:srgbClr val="1F1F1F"/>
                </a:solidFill>
                <a:effectLst/>
                <a:latin typeface="ElsevierGulliver"/>
              </a:rPr>
              <a:t>The statistic t has a Student's </a:t>
            </a:r>
            <a:r>
              <a:rPr lang="en-GB" sz="2800" b="0" i="1" u="none" strike="noStrike" dirty="0">
                <a:solidFill>
                  <a:srgbClr val="1F1F1F"/>
                </a:solidFill>
                <a:effectLst/>
                <a:latin typeface="ElsevierGulliver"/>
              </a:rPr>
              <a:t>t</a:t>
            </a:r>
            <a:r>
              <a:rPr lang="en-GB" sz="2800" b="0" u="none" strike="noStrike" dirty="0">
                <a:solidFill>
                  <a:srgbClr val="1F1F1F"/>
                </a:solidFill>
                <a:effectLst/>
                <a:latin typeface="ElsevierGulliver"/>
              </a:rPr>
              <a:t> distribution with degrees of freedom:</a:t>
            </a:r>
            <a:endParaRPr lang="en-US" sz="2800" dirty="0"/>
          </a:p>
        </p:txBody>
      </p:sp>
      <p:sp>
        <p:nvSpPr>
          <p:cNvPr id="4" name="Title 1">
            <a:extLst>
              <a:ext uri="{FF2B5EF4-FFF2-40B4-BE49-F238E27FC236}">
                <a16:creationId xmlns:a16="http://schemas.microsoft.com/office/drawing/2014/main" id="{D69746C8-A439-983B-BCBF-37C78FBCCEF2}"/>
              </a:ext>
            </a:extLst>
          </p:cNvPr>
          <p:cNvSpPr txBox="1">
            <a:spLocks/>
          </p:cNvSpPr>
          <p:nvPr/>
        </p:nvSpPr>
        <p:spPr>
          <a:xfrm>
            <a:off x="12032" y="48132"/>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Unequal variance </a:t>
            </a:r>
            <a:r>
              <a:rPr lang="en-US" sz="5000" b="1" i="1" dirty="0"/>
              <a:t>t</a:t>
            </a:r>
            <a:r>
              <a:rPr lang="en-US" sz="5000" b="1" dirty="0"/>
              <a:t>-test (i.e. Welch’s </a:t>
            </a:r>
            <a:r>
              <a:rPr lang="en-US" sz="5000" b="1" i="1" dirty="0"/>
              <a:t>t</a:t>
            </a:r>
            <a:r>
              <a:rPr lang="en-US" sz="5000" b="1" dirty="0"/>
              <a:t>-test)</a:t>
            </a:r>
          </a:p>
        </p:txBody>
      </p:sp>
      <p:pic>
        <p:nvPicPr>
          <p:cNvPr id="6" name="Picture 5" descr="A math equations with numbers and symbols&#10;&#10;Description automatically generated with medium confidence">
            <a:extLst>
              <a:ext uri="{FF2B5EF4-FFF2-40B4-BE49-F238E27FC236}">
                <a16:creationId xmlns:a16="http://schemas.microsoft.com/office/drawing/2014/main" id="{7B42AA9B-E85C-F52D-261E-EC71E0A91DD6}"/>
              </a:ext>
            </a:extLst>
          </p:cNvPr>
          <p:cNvPicPr>
            <a:picLocks noChangeAspect="1"/>
          </p:cNvPicPr>
          <p:nvPr/>
        </p:nvPicPr>
        <p:blipFill>
          <a:blip r:embed="rId2"/>
          <a:stretch>
            <a:fillRect/>
          </a:stretch>
        </p:blipFill>
        <p:spPr>
          <a:xfrm>
            <a:off x="3043989" y="4577535"/>
            <a:ext cx="2370350" cy="1496178"/>
          </a:xfrm>
          <a:prstGeom prst="rect">
            <a:avLst/>
          </a:prstGeom>
        </p:spPr>
      </p:pic>
      <p:pic>
        <p:nvPicPr>
          <p:cNvPr id="8" name="Picture 7" descr="A math equations with numbers and symbols&#10;&#10;Description automatically generated">
            <a:extLst>
              <a:ext uri="{FF2B5EF4-FFF2-40B4-BE49-F238E27FC236}">
                <a16:creationId xmlns:a16="http://schemas.microsoft.com/office/drawing/2014/main" id="{5ACE6C78-68B5-8076-11B1-89CA11008D41}"/>
              </a:ext>
            </a:extLst>
          </p:cNvPr>
          <p:cNvPicPr>
            <a:picLocks noChangeAspect="1"/>
          </p:cNvPicPr>
          <p:nvPr/>
        </p:nvPicPr>
        <p:blipFill>
          <a:blip r:embed="rId3"/>
          <a:stretch>
            <a:fillRect/>
          </a:stretch>
        </p:blipFill>
        <p:spPr>
          <a:xfrm>
            <a:off x="9246734" y="4680281"/>
            <a:ext cx="2917552" cy="1299414"/>
          </a:xfrm>
          <a:prstGeom prst="rect">
            <a:avLst/>
          </a:prstGeom>
        </p:spPr>
      </p:pic>
      <p:sp>
        <p:nvSpPr>
          <p:cNvPr id="2" name="TextBox 1">
            <a:extLst>
              <a:ext uri="{FF2B5EF4-FFF2-40B4-BE49-F238E27FC236}">
                <a16:creationId xmlns:a16="http://schemas.microsoft.com/office/drawing/2014/main" id="{0ABFAB45-E718-774A-9CED-93A344996E38}"/>
              </a:ext>
            </a:extLst>
          </p:cNvPr>
          <p:cNvSpPr txBox="1"/>
          <p:nvPr/>
        </p:nvSpPr>
        <p:spPr>
          <a:xfrm>
            <a:off x="9095869" y="6292515"/>
            <a:ext cx="2394284" cy="369332"/>
          </a:xfrm>
          <a:prstGeom prst="rect">
            <a:avLst/>
          </a:prstGeom>
          <a:noFill/>
        </p:spPr>
        <p:txBody>
          <a:bodyPr wrap="square" rtlCol="0">
            <a:spAutoFit/>
          </a:bodyPr>
          <a:lstStyle/>
          <a:p>
            <a:r>
              <a:rPr lang="en-US" dirty="0"/>
              <a:t> where 𝜈</a:t>
            </a:r>
            <a:r>
              <a:rPr lang="en-US" baseline="-25000" dirty="0" err="1"/>
              <a:t>i</a:t>
            </a:r>
            <a:r>
              <a:rPr lang="en-US" dirty="0"/>
              <a:t>= </a:t>
            </a:r>
            <a:r>
              <a:rPr lang="en-US" dirty="0" err="1"/>
              <a:t>n</a:t>
            </a:r>
            <a:r>
              <a:rPr lang="en-US" baseline="-25000" dirty="0" err="1"/>
              <a:t>i</a:t>
            </a:r>
            <a:r>
              <a:rPr lang="en-US" dirty="0"/>
              <a:t> - 1, </a:t>
            </a:r>
            <a:r>
              <a:rPr lang="en-US" dirty="0" err="1"/>
              <a:t>i</a:t>
            </a:r>
            <a:r>
              <a:rPr lang="en-US" dirty="0"/>
              <a:t>=1,2</a:t>
            </a:r>
          </a:p>
        </p:txBody>
      </p:sp>
    </p:spTree>
    <p:extLst>
      <p:ext uri="{BB962C8B-B14F-4D97-AF65-F5344CB8AC3E}">
        <p14:creationId xmlns:p14="http://schemas.microsoft.com/office/powerpoint/2010/main" val="40134644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E93E1-BCE8-6A7A-133F-CC7B67F93E01}"/>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Student’s </a:t>
            </a:r>
            <a:r>
              <a:rPr lang="en-US" sz="5000" b="1" i="1" dirty="0"/>
              <a:t>t</a:t>
            </a:r>
            <a:r>
              <a:rPr lang="en-US" sz="5000" b="1" dirty="0"/>
              <a:t>-test and Welch’s </a:t>
            </a:r>
            <a:r>
              <a:rPr lang="en-US" sz="5000" b="1" i="1" dirty="0"/>
              <a:t>t</a:t>
            </a:r>
            <a:r>
              <a:rPr lang="en-US" sz="5000" b="1" dirty="0"/>
              <a:t>-test</a:t>
            </a:r>
          </a:p>
        </p:txBody>
      </p:sp>
      <p:graphicFrame>
        <p:nvGraphicFramePr>
          <p:cNvPr id="3" name="Table 2">
            <a:extLst>
              <a:ext uri="{FF2B5EF4-FFF2-40B4-BE49-F238E27FC236}">
                <a16:creationId xmlns:a16="http://schemas.microsoft.com/office/drawing/2014/main" id="{49EB649A-A2CD-F30F-8352-D44B36F01B83}"/>
              </a:ext>
            </a:extLst>
          </p:cNvPr>
          <p:cNvGraphicFramePr>
            <a:graphicFrameLocks noGrp="1"/>
          </p:cNvGraphicFramePr>
          <p:nvPr>
            <p:extLst>
              <p:ext uri="{D42A27DB-BD31-4B8C-83A1-F6EECF244321}">
                <p14:modId xmlns:p14="http://schemas.microsoft.com/office/powerpoint/2010/main" val="1169789072"/>
              </p:ext>
            </p:extLst>
          </p:nvPr>
        </p:nvGraphicFramePr>
        <p:xfrm>
          <a:off x="1466511" y="1327408"/>
          <a:ext cx="9217534" cy="3657600"/>
        </p:xfrm>
        <a:graphic>
          <a:graphicData uri="http://schemas.openxmlformats.org/drawingml/2006/table">
            <a:tbl>
              <a:tblPr firstRow="1" bandRow="1">
                <a:tableStyleId>{073A0DAA-6AF3-43AB-8588-CEC1D06C72B9}</a:tableStyleId>
              </a:tblPr>
              <a:tblGrid>
                <a:gridCol w="1536256">
                  <a:extLst>
                    <a:ext uri="{9D8B030D-6E8A-4147-A177-3AD203B41FA5}">
                      <a16:colId xmlns:a16="http://schemas.microsoft.com/office/drawing/2014/main" val="2716738663"/>
                    </a:ext>
                  </a:extLst>
                </a:gridCol>
                <a:gridCol w="1536256">
                  <a:extLst>
                    <a:ext uri="{9D8B030D-6E8A-4147-A177-3AD203B41FA5}">
                      <a16:colId xmlns:a16="http://schemas.microsoft.com/office/drawing/2014/main" val="440719729"/>
                    </a:ext>
                  </a:extLst>
                </a:gridCol>
                <a:gridCol w="1536256">
                  <a:extLst>
                    <a:ext uri="{9D8B030D-6E8A-4147-A177-3AD203B41FA5}">
                      <a16:colId xmlns:a16="http://schemas.microsoft.com/office/drawing/2014/main" val="1728228467"/>
                    </a:ext>
                  </a:extLst>
                </a:gridCol>
                <a:gridCol w="1536256">
                  <a:extLst>
                    <a:ext uri="{9D8B030D-6E8A-4147-A177-3AD203B41FA5}">
                      <a16:colId xmlns:a16="http://schemas.microsoft.com/office/drawing/2014/main" val="2937379589"/>
                    </a:ext>
                  </a:extLst>
                </a:gridCol>
                <a:gridCol w="1618752">
                  <a:extLst>
                    <a:ext uri="{9D8B030D-6E8A-4147-A177-3AD203B41FA5}">
                      <a16:colId xmlns:a16="http://schemas.microsoft.com/office/drawing/2014/main" val="3362016496"/>
                    </a:ext>
                  </a:extLst>
                </a:gridCol>
                <a:gridCol w="1453758">
                  <a:extLst>
                    <a:ext uri="{9D8B030D-6E8A-4147-A177-3AD203B41FA5}">
                      <a16:colId xmlns:a16="http://schemas.microsoft.com/office/drawing/2014/main" val="1600895696"/>
                    </a:ext>
                  </a:extLst>
                </a:gridCol>
              </a:tblGrid>
              <a:tr h="370840">
                <a:tc>
                  <a:txBody>
                    <a:bodyPr/>
                    <a:lstStyle/>
                    <a:p>
                      <a:pPr algn="ctr"/>
                      <a:r>
                        <a:rPr lang="en-US" sz="2400" dirty="0">
                          <a:solidFill>
                            <a:schemeClr val="tx1"/>
                          </a:solidFill>
                        </a:rPr>
                        <a:t>n</a:t>
                      </a:r>
                      <a:r>
                        <a:rPr lang="en-US" sz="2400" baseline="-250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2400" dirty="0">
                          <a:solidFill>
                            <a:schemeClr val="tx1"/>
                          </a:solidFill>
                        </a:rPr>
                        <a:t>n</a:t>
                      </a:r>
                      <a:r>
                        <a:rPr lang="en-US" sz="2400" baseline="-250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2400" dirty="0">
                          <a:solidFill>
                            <a:schemeClr val="tx1"/>
                          </a:solidFill>
                        </a:rPr>
                        <a:t>s</a:t>
                      </a:r>
                      <a:r>
                        <a:rPr lang="en-US" sz="2400" baseline="-250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2400" dirty="0">
                          <a:solidFill>
                            <a:schemeClr val="tx1"/>
                          </a:solidFill>
                        </a:rPr>
                        <a:t>s</a:t>
                      </a:r>
                      <a:r>
                        <a:rPr lang="en-US" sz="2400" baseline="-250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2400" i="1" dirty="0">
                          <a:solidFill>
                            <a:schemeClr val="tx1"/>
                          </a:solidFill>
                        </a:rPr>
                        <a:t>t</a:t>
                      </a:r>
                      <a:r>
                        <a:rPr lang="en-US" sz="2400" dirty="0">
                          <a:solidFill>
                            <a:schemeClr val="tx1"/>
                          </a:solidFill>
                        </a:rPr>
                        <a:t>-test </a:t>
                      </a:r>
                      <a:r>
                        <a:rPr lang="en-US" sz="2400" baseline="30000" dirty="0">
                          <a:solidFill>
                            <a:schemeClr val="tx1"/>
                          </a:solidFill>
                        </a:rPr>
                        <a:t>⋆</a:t>
                      </a:r>
                      <a:r>
                        <a:rPr lang="en-US" sz="2400" dirty="0">
                          <a:solidFill>
                            <a:schemeClr val="tx1"/>
                          </a:solidFill>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2400" dirty="0">
                          <a:solidFill>
                            <a:schemeClr val="tx1"/>
                          </a:solidFill>
                        </a:rPr>
                        <a:t>Unequal </a:t>
                      </a:r>
                      <a:r>
                        <a:rPr lang="en-US" sz="2400" baseline="30000" dirty="0">
                          <a:solidFill>
                            <a:schemeClr val="tx1"/>
                          </a:solidFill>
                        </a:rPr>
                        <a:t>⋆</a:t>
                      </a:r>
                      <a:r>
                        <a:rPr lang="en-US" sz="2400" dirty="0">
                          <a:solidFill>
                            <a:schemeClr val="tx1"/>
                          </a:solidFill>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231297532"/>
                  </a:ext>
                </a:extLst>
              </a:tr>
              <a:tr h="370840">
                <a:tc>
                  <a:txBody>
                    <a:bodyPr/>
                    <a:lstStyle/>
                    <a:p>
                      <a:pPr algn="ctr"/>
                      <a:r>
                        <a:rPr lang="en-US" sz="2400"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0.052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0.051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0262092"/>
                  </a:ext>
                </a:extLst>
              </a:tr>
              <a:tr h="370840">
                <a:tc>
                  <a:txBody>
                    <a:bodyPr/>
                    <a:lstStyle/>
                    <a:p>
                      <a:pPr algn="ctr"/>
                      <a:r>
                        <a:rPr lang="en-US" sz="2400"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0.064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0.054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9954170"/>
                  </a:ext>
                </a:extLst>
              </a:tr>
              <a:tr h="370840">
                <a:tc>
                  <a:txBody>
                    <a:bodyPr/>
                    <a:lstStyle/>
                    <a:p>
                      <a:pPr algn="ctr"/>
                      <a:r>
                        <a:rPr lang="en-US" sz="2400"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0.052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0.051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4994198"/>
                  </a:ext>
                </a:extLst>
              </a:tr>
              <a:tr h="370840">
                <a:tc>
                  <a:txBody>
                    <a:bodyPr/>
                    <a:lstStyle/>
                    <a:p>
                      <a:pPr algn="ctr"/>
                      <a:r>
                        <a:rPr lang="en-US" sz="2400" dirty="0">
                          <a:solidFill>
                            <a:srgbClr val="FF0000"/>
                          </a:solidFill>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FF0000"/>
                          </a:solidFill>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FF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FF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FF0000"/>
                          </a:solidFill>
                        </a:rPr>
                        <a:t>0.155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FF0000"/>
                          </a:solidFill>
                        </a:rPr>
                        <a:t>0.051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1821313"/>
                  </a:ext>
                </a:extLst>
              </a:tr>
              <a:tr h="370840">
                <a:tc>
                  <a:txBody>
                    <a:bodyPr/>
                    <a:lstStyle/>
                    <a:p>
                      <a:pPr algn="ctr"/>
                      <a:r>
                        <a:rPr lang="en-US" sz="2400" dirty="0">
                          <a:solidFill>
                            <a:srgbClr val="FF0000"/>
                          </a:solidFill>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FF0000"/>
                          </a:solidFill>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FF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FF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FF0000"/>
                          </a:solidFill>
                        </a:rPr>
                        <a:t>0.012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FF0000"/>
                          </a:solidFill>
                        </a:rPr>
                        <a:t>0.046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2248203"/>
                  </a:ext>
                </a:extLst>
              </a:tr>
              <a:tr h="370840">
                <a:tc>
                  <a:txBody>
                    <a:bodyPr/>
                    <a:lstStyle/>
                    <a:p>
                      <a:pPr algn="ctr"/>
                      <a:r>
                        <a:rPr lang="en-US" sz="2400" dirty="0"/>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0.049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0.049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5979790"/>
                  </a:ext>
                </a:extLst>
              </a:tr>
              <a:tr h="370840">
                <a:tc>
                  <a:txBody>
                    <a:bodyPr/>
                    <a:lstStyle/>
                    <a:p>
                      <a:pPr algn="ctr"/>
                      <a:r>
                        <a:rPr lang="en-US" sz="2400" dirty="0"/>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0.052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0.048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97928904"/>
                  </a:ext>
                </a:extLst>
              </a:tr>
            </a:tbl>
          </a:graphicData>
        </a:graphic>
      </p:graphicFrame>
      <p:sp>
        <p:nvSpPr>
          <p:cNvPr id="6" name="TextBox 5">
            <a:extLst>
              <a:ext uri="{FF2B5EF4-FFF2-40B4-BE49-F238E27FC236}">
                <a16:creationId xmlns:a16="http://schemas.microsoft.com/office/drawing/2014/main" id="{2EAF7E45-CA53-E8E0-FABB-BD3CAE6E1A6D}"/>
              </a:ext>
            </a:extLst>
          </p:cNvPr>
          <p:cNvSpPr txBox="1"/>
          <p:nvPr/>
        </p:nvSpPr>
        <p:spPr>
          <a:xfrm>
            <a:off x="219575" y="5397853"/>
            <a:ext cx="11475119" cy="1200329"/>
          </a:xfrm>
          <a:prstGeom prst="rect">
            <a:avLst/>
          </a:prstGeom>
          <a:noFill/>
        </p:spPr>
        <p:txBody>
          <a:bodyPr wrap="square">
            <a:spAutoFit/>
          </a:bodyPr>
          <a:lstStyle/>
          <a:p>
            <a:pPr algn="ctr"/>
            <a:r>
              <a:rPr lang="en-GB" sz="2400" dirty="0">
                <a:effectLst/>
              </a:rPr>
              <a:t>When </a:t>
            </a:r>
            <a:r>
              <a:rPr lang="en-GB" sz="2400" b="1" dirty="0">
                <a:solidFill>
                  <a:srgbClr val="FF0000"/>
                </a:solidFill>
                <a:effectLst/>
              </a:rPr>
              <a:t>sample sizes are unequal</a:t>
            </a:r>
            <a:r>
              <a:rPr lang="en-GB" sz="2400" dirty="0">
                <a:effectLst/>
              </a:rPr>
              <a:t>, the Type I error probabilities of the Student’s </a:t>
            </a:r>
            <a:r>
              <a:rPr lang="en-GB" sz="2400" i="1" dirty="0">
                <a:effectLst/>
              </a:rPr>
              <a:t>t</a:t>
            </a:r>
            <a:r>
              <a:rPr lang="en-GB" sz="2400" dirty="0">
                <a:effectLst/>
              </a:rPr>
              <a:t>-test is decidedly influenced by unequal variances. Similar results have been found for type II error probabilities and statistical power </a:t>
            </a:r>
          </a:p>
        </p:txBody>
      </p:sp>
      <p:sp>
        <p:nvSpPr>
          <p:cNvPr id="7" name="TextBox 6">
            <a:extLst>
              <a:ext uri="{FF2B5EF4-FFF2-40B4-BE49-F238E27FC236}">
                <a16:creationId xmlns:a16="http://schemas.microsoft.com/office/drawing/2014/main" id="{F84249BB-DBCD-AF4C-2482-0169A3941CF4}"/>
              </a:ext>
            </a:extLst>
          </p:cNvPr>
          <p:cNvSpPr txBox="1"/>
          <p:nvPr/>
        </p:nvSpPr>
        <p:spPr>
          <a:xfrm>
            <a:off x="1239239" y="4993468"/>
            <a:ext cx="9769650" cy="392415"/>
          </a:xfrm>
          <a:prstGeom prst="rect">
            <a:avLst/>
          </a:prstGeom>
          <a:noFill/>
        </p:spPr>
        <p:txBody>
          <a:bodyPr wrap="square" rtlCol="0">
            <a:spAutoFit/>
          </a:bodyPr>
          <a:lstStyle/>
          <a:p>
            <a:pPr algn="ctr"/>
            <a:r>
              <a:rPr lang="en-US" sz="1950" baseline="30000" dirty="0">
                <a:solidFill>
                  <a:schemeClr val="tx1"/>
                </a:solidFill>
              </a:rPr>
              <a:t>⋆  </a:t>
            </a:r>
            <a:r>
              <a:rPr lang="en-US" sz="1950" dirty="0"/>
              <a:t>Type I error rate for the </a:t>
            </a:r>
            <a:r>
              <a:rPr lang="en-US" sz="1950" i="1" dirty="0"/>
              <a:t>t</a:t>
            </a:r>
            <a:r>
              <a:rPr lang="en-US" sz="1950" dirty="0"/>
              <a:t>-test and unequal variance </a:t>
            </a:r>
            <a:r>
              <a:rPr lang="en-US" sz="1950" i="1" dirty="0"/>
              <a:t>t</a:t>
            </a:r>
            <a:r>
              <a:rPr lang="en-US" sz="1950" dirty="0"/>
              <a:t>-test with nominal type I error of 0.05</a:t>
            </a:r>
          </a:p>
        </p:txBody>
      </p:sp>
    </p:spTree>
    <p:extLst>
      <p:ext uri="{BB962C8B-B14F-4D97-AF65-F5344CB8AC3E}">
        <p14:creationId xmlns:p14="http://schemas.microsoft.com/office/powerpoint/2010/main" val="27695877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E93E1-BCE8-6A7A-133F-CC7B67F93E01}"/>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Take home message</a:t>
            </a:r>
          </a:p>
        </p:txBody>
      </p:sp>
      <p:sp>
        <p:nvSpPr>
          <p:cNvPr id="5" name="TextBox 4">
            <a:extLst>
              <a:ext uri="{FF2B5EF4-FFF2-40B4-BE49-F238E27FC236}">
                <a16:creationId xmlns:a16="http://schemas.microsoft.com/office/drawing/2014/main" id="{CFF403EB-68CD-F9B5-8305-91D20BA493B0}"/>
              </a:ext>
            </a:extLst>
          </p:cNvPr>
          <p:cNvSpPr txBox="1"/>
          <p:nvPr/>
        </p:nvSpPr>
        <p:spPr>
          <a:xfrm>
            <a:off x="135352" y="1150157"/>
            <a:ext cx="11655592" cy="4524315"/>
          </a:xfrm>
          <a:prstGeom prst="rect">
            <a:avLst/>
          </a:prstGeom>
          <a:noFill/>
        </p:spPr>
        <p:txBody>
          <a:bodyPr wrap="square">
            <a:spAutoFit/>
          </a:bodyPr>
          <a:lstStyle/>
          <a:p>
            <a:pPr marL="457200" indent="-457200">
              <a:buFont typeface="Arial" panose="020B0604020202020204" pitchFamily="34" charset="0"/>
              <a:buChar char="•"/>
            </a:pPr>
            <a:r>
              <a:rPr lang="en-GB" sz="3200" b="0" i="0" u="none" strike="noStrike" dirty="0">
                <a:solidFill>
                  <a:srgbClr val="202122"/>
                </a:solidFill>
                <a:effectLst/>
              </a:rPr>
              <a:t>Student's </a:t>
            </a:r>
            <a:r>
              <a:rPr lang="en-GB" sz="3200" b="0" i="1" u="none" strike="noStrike" dirty="0">
                <a:solidFill>
                  <a:srgbClr val="202122"/>
                </a:solidFill>
                <a:effectLst/>
              </a:rPr>
              <a:t>t</a:t>
            </a:r>
            <a:r>
              <a:rPr lang="en-GB" sz="3200" b="0" i="0" u="none" strike="noStrike" dirty="0">
                <a:solidFill>
                  <a:srgbClr val="202122"/>
                </a:solidFill>
                <a:effectLst/>
              </a:rPr>
              <a:t>-test is robust under violation of homogeneity of variance provided sample sizes are equal.</a:t>
            </a:r>
          </a:p>
          <a:p>
            <a:endParaRPr lang="en-GB" sz="3200" b="0" i="0" u="none" strike="noStrike" dirty="0">
              <a:solidFill>
                <a:srgbClr val="202122"/>
              </a:solidFill>
              <a:effectLst/>
            </a:endParaRPr>
          </a:p>
          <a:p>
            <a:pPr marL="457200" indent="-457200">
              <a:buFont typeface="Arial" panose="020B0604020202020204" pitchFamily="34" charset="0"/>
              <a:buChar char="•"/>
            </a:pPr>
            <a:r>
              <a:rPr lang="en-GB" sz="3200" dirty="0">
                <a:solidFill>
                  <a:srgbClr val="202122"/>
                </a:solidFill>
              </a:rPr>
              <a:t>When sample size are unequal the type I error, type II error and statistical power of the Student’s </a:t>
            </a:r>
            <a:r>
              <a:rPr lang="en-GB" sz="3200" i="1" dirty="0">
                <a:solidFill>
                  <a:srgbClr val="202122"/>
                </a:solidFill>
              </a:rPr>
              <a:t>t</a:t>
            </a:r>
            <a:r>
              <a:rPr lang="en-GB" sz="3200" dirty="0">
                <a:solidFill>
                  <a:srgbClr val="202122"/>
                </a:solidFill>
              </a:rPr>
              <a:t>-test are decidedly influenced by unequal variances.</a:t>
            </a:r>
          </a:p>
          <a:p>
            <a:pPr marL="457200" indent="-457200">
              <a:buFont typeface="Arial" panose="020B0604020202020204" pitchFamily="34" charset="0"/>
              <a:buChar char="•"/>
            </a:pPr>
            <a:endParaRPr lang="en-GB" sz="3200" b="0" i="0" u="none" strike="noStrike" dirty="0">
              <a:solidFill>
                <a:srgbClr val="202122"/>
              </a:solidFill>
              <a:effectLst/>
            </a:endParaRPr>
          </a:p>
          <a:p>
            <a:pPr marL="457200" indent="-457200">
              <a:buFont typeface="Arial" panose="020B0604020202020204" pitchFamily="34" charset="0"/>
              <a:buChar char="•"/>
            </a:pPr>
            <a:r>
              <a:rPr lang="en-GB" sz="3200" b="0" i="0" u="none" strike="noStrike" dirty="0">
                <a:solidFill>
                  <a:srgbClr val="202122"/>
                </a:solidFill>
                <a:effectLst/>
              </a:rPr>
              <a:t>Even</a:t>
            </a:r>
            <a:r>
              <a:rPr lang="en-GB" sz="3200" dirty="0">
                <a:solidFill>
                  <a:srgbClr val="202122"/>
                </a:solidFill>
              </a:rPr>
              <a:t> when the variances are identical, the Welch’s </a:t>
            </a:r>
            <a:r>
              <a:rPr lang="en-GB" sz="3200" i="1" dirty="0">
                <a:solidFill>
                  <a:srgbClr val="202122"/>
                </a:solidFill>
              </a:rPr>
              <a:t>t</a:t>
            </a:r>
            <a:r>
              <a:rPr lang="en-GB" sz="3200" dirty="0">
                <a:solidFill>
                  <a:srgbClr val="202122"/>
                </a:solidFill>
              </a:rPr>
              <a:t>-test performs well in terms of type I error, type II error and statistical power.</a:t>
            </a:r>
            <a:endParaRPr lang="en-GB" sz="3200" b="0" i="0" u="none" strike="noStrike" dirty="0">
              <a:effectLst/>
            </a:endParaRPr>
          </a:p>
        </p:txBody>
      </p:sp>
    </p:spTree>
    <p:extLst>
      <p:ext uri="{BB962C8B-B14F-4D97-AF65-F5344CB8AC3E}">
        <p14:creationId xmlns:p14="http://schemas.microsoft.com/office/powerpoint/2010/main" val="42400386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E93E1-BCE8-6A7A-133F-CC7B67F93E01}"/>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Take home message</a:t>
            </a:r>
          </a:p>
        </p:txBody>
      </p:sp>
      <p:sp>
        <p:nvSpPr>
          <p:cNvPr id="5" name="TextBox 4">
            <a:extLst>
              <a:ext uri="{FF2B5EF4-FFF2-40B4-BE49-F238E27FC236}">
                <a16:creationId xmlns:a16="http://schemas.microsoft.com/office/drawing/2014/main" id="{CFF403EB-68CD-F9B5-8305-91D20BA493B0}"/>
              </a:ext>
            </a:extLst>
          </p:cNvPr>
          <p:cNvSpPr txBox="1"/>
          <p:nvPr/>
        </p:nvSpPr>
        <p:spPr>
          <a:xfrm>
            <a:off x="135352" y="1005775"/>
            <a:ext cx="11655592" cy="4524315"/>
          </a:xfrm>
          <a:prstGeom prst="rect">
            <a:avLst/>
          </a:prstGeom>
          <a:noFill/>
        </p:spPr>
        <p:txBody>
          <a:bodyPr wrap="square">
            <a:spAutoFit/>
          </a:bodyPr>
          <a:lstStyle/>
          <a:p>
            <a:pPr marL="457200" indent="-457200">
              <a:buFont typeface="Arial" panose="020B0604020202020204" pitchFamily="34" charset="0"/>
              <a:buChar char="•"/>
            </a:pPr>
            <a:r>
              <a:rPr lang="en-GB" sz="3200" b="0" i="0" u="none" strike="noStrike" dirty="0">
                <a:solidFill>
                  <a:srgbClr val="202122"/>
                </a:solidFill>
                <a:effectLst/>
              </a:rPr>
              <a:t>Unless an argument based on logical, physical, or biological grounds can be made as to why the variances are very likely to be identical for the two populations, the Welch’s </a:t>
            </a:r>
            <a:r>
              <a:rPr lang="en-GB" sz="3200" b="0" i="1" u="none" strike="noStrike" dirty="0">
                <a:solidFill>
                  <a:srgbClr val="202122"/>
                </a:solidFill>
                <a:effectLst/>
              </a:rPr>
              <a:t>t</a:t>
            </a:r>
            <a:r>
              <a:rPr lang="en-GB" sz="3200" b="0" i="0" u="none" strike="noStrike" dirty="0">
                <a:solidFill>
                  <a:srgbClr val="202122"/>
                </a:solidFill>
                <a:effectLst/>
              </a:rPr>
              <a:t>-test should be applied.</a:t>
            </a:r>
          </a:p>
          <a:p>
            <a:r>
              <a:rPr lang="en-GB" sz="3200" dirty="0">
                <a:solidFill>
                  <a:srgbClr val="202122"/>
                </a:solidFill>
              </a:rPr>
              <a:t>    </a:t>
            </a:r>
            <a:endParaRPr lang="en-GB" sz="3200" b="0" i="0" u="none" strike="noStrike" dirty="0">
              <a:solidFill>
                <a:srgbClr val="202122"/>
              </a:solidFill>
              <a:effectLst/>
            </a:endParaRPr>
          </a:p>
          <a:p>
            <a:pPr marL="457200" indent="-457200">
              <a:buFont typeface="Arial" panose="020B0604020202020204" pitchFamily="34" charset="0"/>
              <a:buChar char="•"/>
            </a:pPr>
            <a:r>
              <a:rPr lang="en-GB" sz="3200" b="0" i="0" u="none" strike="noStrike" dirty="0">
                <a:solidFill>
                  <a:srgbClr val="202122"/>
                </a:solidFill>
                <a:effectLst/>
              </a:rPr>
              <a:t>It is </a:t>
            </a:r>
            <a:r>
              <a:rPr lang="en-GB" sz="3200" b="0" i="1" u="none" strike="noStrike" dirty="0">
                <a:solidFill>
                  <a:srgbClr val="202122"/>
                </a:solidFill>
                <a:effectLst/>
              </a:rPr>
              <a:t>not recommended</a:t>
            </a:r>
            <a:r>
              <a:rPr lang="en-GB" sz="3200" b="0" i="0" u="none" strike="noStrike" dirty="0">
                <a:solidFill>
                  <a:srgbClr val="202122"/>
                </a:solidFill>
                <a:effectLst/>
              </a:rPr>
              <a:t> to pre-test for equal variances and then choose between Student's </a:t>
            </a:r>
            <a:r>
              <a:rPr lang="en-GB" sz="3200" b="0" i="1" u="none" strike="noStrike" dirty="0">
                <a:solidFill>
                  <a:srgbClr val="202122"/>
                </a:solidFill>
                <a:effectLst/>
              </a:rPr>
              <a:t>t</a:t>
            </a:r>
            <a:r>
              <a:rPr lang="en-GB" sz="3200" b="0" i="0" u="none" strike="noStrike" dirty="0">
                <a:solidFill>
                  <a:srgbClr val="202122"/>
                </a:solidFill>
                <a:effectLst/>
              </a:rPr>
              <a:t>-test or Welch's </a:t>
            </a:r>
            <a:r>
              <a:rPr lang="en-GB" sz="3200" b="0" i="1" u="none" strike="noStrike" dirty="0">
                <a:solidFill>
                  <a:srgbClr val="202122"/>
                </a:solidFill>
                <a:effectLst/>
              </a:rPr>
              <a:t>t</a:t>
            </a:r>
            <a:r>
              <a:rPr lang="en-GB" sz="3200" b="0" i="0" u="none" strike="noStrike" dirty="0">
                <a:solidFill>
                  <a:srgbClr val="202122"/>
                </a:solidFill>
                <a:effectLst/>
              </a:rPr>
              <a:t>-test </a:t>
            </a:r>
            <a:r>
              <a:rPr lang="en-US" sz="3200" baseline="30000" dirty="0">
                <a:solidFill>
                  <a:schemeClr val="tx1"/>
                </a:solidFill>
              </a:rPr>
              <a:t>⋆ </a:t>
            </a:r>
            <a:r>
              <a:rPr lang="en-GB" sz="3200" b="0" i="0" u="none" strike="noStrike" dirty="0">
                <a:solidFill>
                  <a:srgbClr val="202122"/>
                </a:solidFill>
                <a:effectLst/>
              </a:rPr>
              <a:t>. </a:t>
            </a:r>
          </a:p>
          <a:p>
            <a:r>
              <a:rPr lang="en-GB" sz="3200" dirty="0">
                <a:solidFill>
                  <a:srgbClr val="202122"/>
                </a:solidFill>
              </a:rPr>
              <a:t>     G</a:t>
            </a:r>
            <a:r>
              <a:rPr lang="en-GB" sz="3200" b="0" i="0" u="none" strike="noStrike" dirty="0">
                <a:solidFill>
                  <a:srgbClr val="202122"/>
                </a:solidFill>
                <a:effectLst/>
              </a:rPr>
              <a:t>raphical display is </a:t>
            </a:r>
            <a:r>
              <a:rPr lang="en-GB" sz="3200" b="0" i="1" u="none" strike="noStrike" dirty="0">
                <a:solidFill>
                  <a:srgbClr val="202122"/>
                </a:solidFill>
                <a:effectLst/>
              </a:rPr>
              <a:t>recommended</a:t>
            </a:r>
            <a:r>
              <a:rPr lang="en-GB" sz="3200" b="0" i="0" u="none" strike="noStrike" dirty="0">
                <a:solidFill>
                  <a:srgbClr val="202122"/>
                </a:solidFill>
                <a:effectLst/>
              </a:rPr>
              <a:t> to qualitatively evaluate the</a:t>
            </a:r>
          </a:p>
          <a:p>
            <a:r>
              <a:rPr lang="en-GB" sz="3200" dirty="0">
                <a:solidFill>
                  <a:srgbClr val="202122"/>
                </a:solidFill>
              </a:rPr>
              <a:t>     </a:t>
            </a:r>
            <a:r>
              <a:rPr lang="en-GB" sz="3200" b="0" i="0" u="none" strike="noStrike" dirty="0">
                <a:solidFill>
                  <a:srgbClr val="202122"/>
                </a:solidFill>
                <a:effectLst/>
              </a:rPr>
              <a:t>difference between sample variances.</a:t>
            </a:r>
          </a:p>
        </p:txBody>
      </p:sp>
      <p:sp>
        <p:nvSpPr>
          <p:cNvPr id="4" name="TextBox 3">
            <a:extLst>
              <a:ext uri="{FF2B5EF4-FFF2-40B4-BE49-F238E27FC236}">
                <a16:creationId xmlns:a16="http://schemas.microsoft.com/office/drawing/2014/main" id="{719B247E-54AA-CB81-CD84-239066662DB8}"/>
              </a:ext>
            </a:extLst>
          </p:cNvPr>
          <p:cNvSpPr txBox="1"/>
          <p:nvPr/>
        </p:nvSpPr>
        <p:spPr>
          <a:xfrm>
            <a:off x="142879" y="6173313"/>
            <a:ext cx="11444284" cy="646331"/>
          </a:xfrm>
          <a:prstGeom prst="rect">
            <a:avLst/>
          </a:prstGeom>
          <a:noFill/>
        </p:spPr>
        <p:txBody>
          <a:bodyPr wrap="square">
            <a:spAutoFit/>
          </a:bodyPr>
          <a:lstStyle/>
          <a:p>
            <a:r>
              <a:rPr lang="en-US" baseline="30000" dirty="0">
                <a:solidFill>
                  <a:schemeClr val="tx1"/>
                </a:solidFill>
              </a:rPr>
              <a:t>⋆  </a:t>
            </a:r>
            <a:r>
              <a:rPr lang="en-GB" b="0" i="0" u="none" strike="noStrike" dirty="0">
                <a:solidFill>
                  <a:srgbClr val="212121"/>
                </a:solidFill>
                <a:effectLst/>
                <a:latin typeface="BlinkMacSystemFont"/>
              </a:rPr>
              <a:t>Zimmerman DW. A note on preliminary tests of equality of variances. Br J Math Stat Psychol. 2004 May;57(Pt 1):173-81. </a:t>
            </a:r>
            <a:r>
              <a:rPr lang="en-GB" b="0" i="0" u="none" strike="noStrike" dirty="0" err="1">
                <a:solidFill>
                  <a:srgbClr val="212121"/>
                </a:solidFill>
                <a:effectLst/>
                <a:latin typeface="BlinkMacSystemFont"/>
              </a:rPr>
              <a:t>doi</a:t>
            </a:r>
            <a:r>
              <a:rPr lang="en-GB" b="0" i="0" u="none" strike="noStrike" dirty="0">
                <a:solidFill>
                  <a:srgbClr val="212121"/>
                </a:solidFill>
                <a:effectLst/>
                <a:latin typeface="BlinkMacSystemFont"/>
              </a:rPr>
              <a:t>: 10.1348/000711004849222. PMID: 15171807</a:t>
            </a:r>
            <a:endParaRPr lang="en-US" dirty="0"/>
          </a:p>
        </p:txBody>
      </p:sp>
    </p:spTree>
    <p:extLst>
      <p:ext uri="{BB962C8B-B14F-4D97-AF65-F5344CB8AC3E}">
        <p14:creationId xmlns:p14="http://schemas.microsoft.com/office/powerpoint/2010/main" val="34029814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5E40AA9-2C1F-2798-4CD7-5D8544F434BC}"/>
              </a:ext>
            </a:extLst>
          </p:cNvPr>
          <p:cNvSpPr txBox="1"/>
          <p:nvPr/>
        </p:nvSpPr>
        <p:spPr>
          <a:xfrm>
            <a:off x="5297762" y="640080"/>
            <a:ext cx="6251110" cy="356616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dirty="0">
                <a:latin typeface="Arial" panose="020B0604020202020204" pitchFamily="34" charset="0"/>
                <a:ea typeface="+mj-ea"/>
                <a:cs typeface="Arial" panose="020B0604020202020204" pitchFamily="34" charset="0"/>
              </a:rPr>
              <a:t>If the assumption of normality of the underlying populations is violated?</a:t>
            </a:r>
          </a:p>
        </p:txBody>
      </p:sp>
      <p:pic>
        <p:nvPicPr>
          <p:cNvPr id="5" name="Picture 4" descr="A white character with a red question mark&#10;&#10;Description automatically generated">
            <a:extLst>
              <a:ext uri="{FF2B5EF4-FFF2-40B4-BE49-F238E27FC236}">
                <a16:creationId xmlns:a16="http://schemas.microsoft.com/office/drawing/2014/main" id="{B6F5AB73-98F9-31D3-4E9E-841CD6F46289}"/>
              </a:ext>
            </a:extLst>
          </p:cNvPr>
          <p:cNvPicPr>
            <a:picLocks noChangeAspect="1"/>
          </p:cNvPicPr>
          <p:nvPr/>
        </p:nvPicPr>
        <p:blipFill rotWithShape="1">
          <a:blip r:embed="rId2"/>
          <a:srcRect l="23589" r="8500"/>
          <a:stretch/>
        </p:blipFill>
        <p:spPr>
          <a:xfrm>
            <a:off x="57153"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62891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BE66BC-24D8-5345-0B6F-BC9D325BE5E6}"/>
              </a:ext>
            </a:extLst>
          </p:cNvPr>
          <p:cNvSpPr txBox="1"/>
          <p:nvPr/>
        </p:nvSpPr>
        <p:spPr>
          <a:xfrm>
            <a:off x="156401" y="1010651"/>
            <a:ext cx="11923304" cy="5570756"/>
          </a:xfrm>
          <a:prstGeom prst="rect">
            <a:avLst/>
          </a:prstGeom>
          <a:noFill/>
        </p:spPr>
        <p:txBody>
          <a:bodyPr wrap="square" rtlCol="0">
            <a:spAutoFit/>
          </a:bodyPr>
          <a:lstStyle/>
          <a:p>
            <a:r>
              <a:rPr lang="en-US" sz="2800" b="1" dirty="0"/>
              <a:t>Assumptions: </a:t>
            </a:r>
            <a:r>
              <a:rPr lang="en-US" sz="2800" dirty="0"/>
              <a:t>	1. data are ordinal or continuous</a:t>
            </a:r>
          </a:p>
          <a:p>
            <a:r>
              <a:rPr lang="en-US" sz="2800" dirty="0"/>
              <a:t>			2. random sampling from the two populations</a:t>
            </a:r>
          </a:p>
          <a:p>
            <a:r>
              <a:rPr lang="en-US" sz="2800" dirty="0"/>
              <a:t>			3. independent observations x</a:t>
            </a:r>
            <a:r>
              <a:rPr lang="en-US" sz="2800" baseline="-25000" dirty="0"/>
              <a:t>i</a:t>
            </a:r>
            <a:r>
              <a:rPr lang="en-US" sz="2800" dirty="0"/>
              <a:t>, </a:t>
            </a:r>
            <a:r>
              <a:rPr lang="en-US" sz="2800" dirty="0" err="1"/>
              <a:t>i</a:t>
            </a:r>
            <a:r>
              <a:rPr lang="en-US" sz="2800" dirty="0"/>
              <a:t>=1,…,n</a:t>
            </a:r>
            <a:r>
              <a:rPr lang="en-US" sz="2800" baseline="-25000" dirty="0"/>
              <a:t>1</a:t>
            </a:r>
            <a:r>
              <a:rPr lang="en-US" sz="2800" dirty="0"/>
              <a:t> and </a:t>
            </a:r>
            <a:r>
              <a:rPr lang="en-US" sz="2800" dirty="0" err="1"/>
              <a:t>y</a:t>
            </a:r>
            <a:r>
              <a:rPr lang="en-US" sz="2800" baseline="-25000" dirty="0" err="1"/>
              <a:t>j</a:t>
            </a:r>
            <a:r>
              <a:rPr lang="en-US" sz="2800" dirty="0"/>
              <a:t>, j=1,...,n</a:t>
            </a:r>
            <a:r>
              <a:rPr lang="en-US" sz="2800" baseline="-25000" dirty="0"/>
              <a:t>2</a:t>
            </a:r>
            <a:r>
              <a:rPr lang="en-US" sz="2800" dirty="0"/>
              <a:t> </a:t>
            </a:r>
          </a:p>
          <a:p>
            <a:endParaRPr lang="en-US" sz="2800" b="1" dirty="0"/>
          </a:p>
          <a:p>
            <a:r>
              <a:rPr lang="en-US" sz="2800" b="1" dirty="0"/>
              <a:t>Hypotheses to test: </a:t>
            </a:r>
            <a:r>
              <a:rPr lang="en-US" sz="2800" dirty="0"/>
              <a:t>			</a:t>
            </a:r>
          </a:p>
          <a:p>
            <a:r>
              <a:rPr lang="en-US" sz="2800" dirty="0"/>
              <a:t>H</a:t>
            </a:r>
            <a:r>
              <a:rPr lang="en-US" sz="2800" baseline="-25000" dirty="0"/>
              <a:t>0</a:t>
            </a:r>
            <a:r>
              <a:rPr lang="en-US" sz="2800" dirty="0"/>
              <a:t>: 	the population distributions are the same (G=F).</a:t>
            </a:r>
            <a:endParaRPr lang="en-US" sz="2800" baseline="-25000" dirty="0"/>
          </a:p>
          <a:p>
            <a:r>
              <a:rPr lang="en-US" sz="2800" dirty="0"/>
              <a:t>H</a:t>
            </a:r>
            <a:r>
              <a:rPr lang="en-US" sz="2800" baseline="-25000" dirty="0"/>
              <a:t>1</a:t>
            </a:r>
            <a:r>
              <a:rPr lang="en-US" sz="2800" dirty="0"/>
              <a:t>: 	G ≠ F</a:t>
            </a:r>
            <a:r>
              <a:rPr lang="en-US" sz="2800" baseline="-25000" dirty="0"/>
              <a:t> </a:t>
            </a:r>
            <a:r>
              <a:rPr lang="en-US" sz="2800" dirty="0"/>
              <a:t>(two-sided H</a:t>
            </a:r>
            <a:r>
              <a:rPr lang="en-US" sz="2800" baseline="-25000" dirty="0"/>
              <a:t>1</a:t>
            </a:r>
            <a:r>
              <a:rPr lang="en-US" sz="2800" dirty="0"/>
              <a:t>)</a:t>
            </a:r>
            <a:r>
              <a:rPr lang="en-US" sz="2800" baseline="-25000" dirty="0"/>
              <a:t> </a:t>
            </a:r>
            <a:r>
              <a:rPr lang="en-US" sz="2800" dirty="0"/>
              <a:t>or G &lt; F </a:t>
            </a:r>
            <a:r>
              <a:rPr lang="en-US" sz="2800" baseline="30000" dirty="0"/>
              <a:t>⋆</a:t>
            </a:r>
            <a:r>
              <a:rPr lang="en-US" sz="2800" dirty="0"/>
              <a:t> (one-sided H</a:t>
            </a:r>
            <a:r>
              <a:rPr lang="en-US" sz="2800" baseline="-25000" dirty="0"/>
              <a:t>1</a:t>
            </a:r>
            <a:r>
              <a:rPr lang="en-US" sz="2800" dirty="0"/>
              <a:t>) or G &gt; F </a:t>
            </a:r>
            <a:r>
              <a:rPr lang="en-US" sz="2800" baseline="30000" dirty="0"/>
              <a:t>∘</a:t>
            </a:r>
            <a:r>
              <a:rPr lang="en-US" sz="2800" dirty="0"/>
              <a:t> (one-sided H</a:t>
            </a:r>
            <a:r>
              <a:rPr lang="en-US" sz="2800" baseline="-25000" dirty="0"/>
              <a:t>1</a:t>
            </a:r>
            <a:r>
              <a:rPr lang="en-US" sz="2800" dirty="0"/>
              <a:t>).</a:t>
            </a:r>
          </a:p>
          <a:p>
            <a:r>
              <a:rPr lang="en-US" sz="2800" baseline="30000" dirty="0"/>
              <a:t>                 ⋆</a:t>
            </a:r>
            <a:r>
              <a:rPr lang="en-US" sz="2800" dirty="0"/>
              <a:t> G is shifted to the left of F</a:t>
            </a:r>
          </a:p>
          <a:p>
            <a:r>
              <a:rPr lang="en-US" sz="2800" baseline="30000" dirty="0"/>
              <a:t>                 ∘</a:t>
            </a:r>
            <a:r>
              <a:rPr lang="en-US" sz="2800" dirty="0"/>
              <a:t> G is shifted to the right of F</a:t>
            </a:r>
          </a:p>
          <a:p>
            <a:endParaRPr lang="en-US" sz="2800" dirty="0"/>
          </a:p>
          <a:p>
            <a:endParaRPr lang="en-US" sz="2800" dirty="0">
              <a:solidFill>
                <a:schemeClr val="accent1"/>
              </a:solidFill>
            </a:endParaRPr>
          </a:p>
          <a:p>
            <a:endParaRPr lang="en-US" sz="2000" dirty="0">
              <a:solidFill>
                <a:schemeClr val="accent1"/>
              </a:solidFill>
            </a:endParaRPr>
          </a:p>
          <a:p>
            <a:r>
              <a:rPr lang="en-US" sz="2800" b="1" dirty="0"/>
              <a:t>Test statistic:</a:t>
            </a:r>
            <a:r>
              <a:rPr lang="en-US" sz="2800" baseline="-25000" dirty="0">
                <a:solidFill>
                  <a:schemeClr val="accent1"/>
                </a:solidFill>
              </a:rPr>
              <a:t>	</a:t>
            </a:r>
            <a:r>
              <a:rPr lang="en-US" sz="2800" dirty="0"/>
              <a:t>sum of the ranks from one of the two groups. </a:t>
            </a:r>
            <a:endParaRPr lang="en-US" sz="2800" baseline="-25000" dirty="0"/>
          </a:p>
        </p:txBody>
      </p:sp>
      <p:sp>
        <p:nvSpPr>
          <p:cNvPr id="4" name="Title 1">
            <a:extLst>
              <a:ext uri="{FF2B5EF4-FFF2-40B4-BE49-F238E27FC236}">
                <a16:creationId xmlns:a16="http://schemas.microsoft.com/office/drawing/2014/main" id="{A9671CD8-C8F1-E2C0-0989-1FF18AC9FB96}"/>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Wilcoxon rank-sum test</a:t>
            </a:r>
          </a:p>
        </p:txBody>
      </p:sp>
      <p:pic>
        <p:nvPicPr>
          <p:cNvPr id="5" name="Picture 4" descr="A diagram of a graph&#10;&#10;Description automatically generated">
            <a:extLst>
              <a:ext uri="{FF2B5EF4-FFF2-40B4-BE49-F238E27FC236}">
                <a16:creationId xmlns:a16="http://schemas.microsoft.com/office/drawing/2014/main" id="{5D855C83-58DC-45F3-96AF-FB9D465E9FA5}"/>
              </a:ext>
            </a:extLst>
          </p:cNvPr>
          <p:cNvPicPr>
            <a:picLocks noChangeAspect="1"/>
          </p:cNvPicPr>
          <p:nvPr/>
        </p:nvPicPr>
        <p:blipFill>
          <a:blip r:embed="rId2"/>
          <a:stretch>
            <a:fillRect/>
          </a:stretch>
        </p:blipFill>
        <p:spPr>
          <a:xfrm>
            <a:off x="8173328" y="4099049"/>
            <a:ext cx="2943847" cy="1648555"/>
          </a:xfrm>
          <a:prstGeom prst="rect">
            <a:avLst/>
          </a:prstGeom>
          <a:ln>
            <a:solidFill>
              <a:schemeClr val="tx1"/>
            </a:solidFill>
          </a:ln>
        </p:spPr>
      </p:pic>
    </p:spTree>
    <p:extLst>
      <p:ext uri="{BB962C8B-B14F-4D97-AF65-F5344CB8AC3E}">
        <p14:creationId xmlns:p14="http://schemas.microsoft.com/office/powerpoint/2010/main" val="1725396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AA5D3-29BF-DC1B-2EA3-EEFAD95379E5}"/>
              </a:ext>
            </a:extLst>
          </p:cNvPr>
          <p:cNvSpPr>
            <a:spLocks noGrp="1"/>
          </p:cNvSpPr>
          <p:nvPr>
            <p:ph type="ctrTitle"/>
          </p:nvPr>
        </p:nvSpPr>
        <p:spPr>
          <a:xfrm>
            <a:off x="18661" y="62168"/>
            <a:ext cx="12192000" cy="721895"/>
          </a:xfrm>
          <a:noFill/>
        </p:spPr>
        <p:txBody>
          <a:bodyPr>
            <a:noAutofit/>
          </a:bodyPr>
          <a:lstStyle/>
          <a:p>
            <a:pPr algn="l"/>
            <a:r>
              <a:rPr lang="en-US" sz="5000" b="1" dirty="0"/>
              <a:t>Descriptive statistics in preclinical research</a:t>
            </a:r>
          </a:p>
        </p:txBody>
      </p:sp>
      <p:sp>
        <p:nvSpPr>
          <p:cNvPr id="3" name="TextBox 2">
            <a:extLst>
              <a:ext uri="{FF2B5EF4-FFF2-40B4-BE49-F238E27FC236}">
                <a16:creationId xmlns:a16="http://schemas.microsoft.com/office/drawing/2014/main" id="{B02AECD0-D662-C9FE-373F-F5D34CEA47AE}"/>
              </a:ext>
            </a:extLst>
          </p:cNvPr>
          <p:cNvSpPr txBox="1"/>
          <p:nvPr/>
        </p:nvSpPr>
        <p:spPr>
          <a:xfrm>
            <a:off x="94461" y="1276452"/>
            <a:ext cx="11690958" cy="1200329"/>
          </a:xfrm>
          <a:prstGeom prst="rect">
            <a:avLst/>
          </a:prstGeom>
          <a:noFill/>
          <a:ln>
            <a:solidFill>
              <a:schemeClr val="accent1"/>
            </a:solidFill>
          </a:ln>
        </p:spPr>
        <p:txBody>
          <a:bodyPr wrap="square" rtlCol="0">
            <a:spAutoFit/>
          </a:bodyPr>
          <a:lstStyle/>
          <a:p>
            <a:pPr marL="571500" indent="-571500">
              <a:buFont typeface="Arial" panose="020B0604020202020204" pitchFamily="34" charset="0"/>
              <a:buChar char="•"/>
            </a:pPr>
            <a:r>
              <a:rPr lang="en-US" sz="3600" dirty="0"/>
              <a:t>Baseline data </a:t>
            </a:r>
          </a:p>
          <a:p>
            <a:r>
              <a:rPr lang="en-US" sz="3600" dirty="0"/>
              <a:t>     </a:t>
            </a:r>
            <a:r>
              <a:rPr lang="en-US" sz="3200" dirty="0"/>
              <a:t>(e.g. strain, sex, age, weight, housing)</a:t>
            </a:r>
          </a:p>
        </p:txBody>
      </p:sp>
      <p:pic>
        <p:nvPicPr>
          <p:cNvPr id="8" name="Picture 7">
            <a:extLst>
              <a:ext uri="{FF2B5EF4-FFF2-40B4-BE49-F238E27FC236}">
                <a16:creationId xmlns:a16="http://schemas.microsoft.com/office/drawing/2014/main" id="{D2C0F5D3-60B3-A32A-A194-99777C1F7928}"/>
              </a:ext>
            </a:extLst>
          </p:cNvPr>
          <p:cNvPicPr>
            <a:picLocks noChangeAspect="1"/>
          </p:cNvPicPr>
          <p:nvPr/>
        </p:nvPicPr>
        <p:blipFill>
          <a:blip r:embed="rId3"/>
          <a:stretch>
            <a:fillRect/>
          </a:stretch>
        </p:blipFill>
        <p:spPr>
          <a:xfrm>
            <a:off x="7508383" y="758670"/>
            <a:ext cx="4277036" cy="2174076"/>
          </a:xfrm>
          <a:prstGeom prst="rect">
            <a:avLst/>
          </a:prstGeom>
          <a:ln w="12700">
            <a:solidFill>
              <a:schemeClr val="accent1"/>
            </a:solidFill>
          </a:ln>
          <a:effectLst>
            <a:outerShdw blurRad="50800" dist="50800" dir="5400000" algn="ctr" rotWithShape="0">
              <a:schemeClr val="bg1"/>
            </a:outerShdw>
          </a:effectLst>
        </p:spPr>
      </p:pic>
      <p:sp>
        <p:nvSpPr>
          <p:cNvPr id="9" name="TextBox 8">
            <a:extLst>
              <a:ext uri="{FF2B5EF4-FFF2-40B4-BE49-F238E27FC236}">
                <a16:creationId xmlns:a16="http://schemas.microsoft.com/office/drawing/2014/main" id="{A0918797-9463-E8B7-E4D7-FBC1F458889F}"/>
              </a:ext>
            </a:extLst>
          </p:cNvPr>
          <p:cNvSpPr txBox="1"/>
          <p:nvPr/>
        </p:nvSpPr>
        <p:spPr>
          <a:xfrm>
            <a:off x="94462" y="3300771"/>
            <a:ext cx="11690958" cy="1200329"/>
          </a:xfrm>
          <a:prstGeom prst="rect">
            <a:avLst/>
          </a:prstGeom>
          <a:noFill/>
          <a:ln w="12700">
            <a:solidFill>
              <a:schemeClr val="accent6">
                <a:lumMod val="75000"/>
              </a:schemeClr>
            </a:solidFill>
          </a:ln>
        </p:spPr>
        <p:txBody>
          <a:bodyPr wrap="square" rtlCol="0">
            <a:spAutoFit/>
          </a:bodyPr>
          <a:lstStyle/>
          <a:p>
            <a:pPr marL="571500" indent="-571500">
              <a:buFont typeface="Arial" panose="020B0604020202020204" pitchFamily="34" charset="0"/>
              <a:buChar char="•"/>
            </a:pPr>
            <a:r>
              <a:rPr lang="en-US" sz="3600" dirty="0"/>
              <a:t>Experimental design </a:t>
            </a:r>
          </a:p>
          <a:p>
            <a:r>
              <a:rPr lang="en-US" sz="3600" dirty="0"/>
              <a:t>      </a:t>
            </a:r>
            <a:r>
              <a:rPr lang="en-US" sz="3200" dirty="0"/>
              <a:t>(e.g. sample size, blocking, treatment)</a:t>
            </a:r>
          </a:p>
        </p:txBody>
      </p:sp>
      <p:sp>
        <p:nvSpPr>
          <p:cNvPr id="10" name="TextBox 9">
            <a:extLst>
              <a:ext uri="{FF2B5EF4-FFF2-40B4-BE49-F238E27FC236}">
                <a16:creationId xmlns:a16="http://schemas.microsoft.com/office/drawing/2014/main" id="{BA14D66C-FECA-0A9A-334F-FAB648FE59BF}"/>
              </a:ext>
            </a:extLst>
          </p:cNvPr>
          <p:cNvSpPr txBox="1"/>
          <p:nvPr/>
        </p:nvSpPr>
        <p:spPr>
          <a:xfrm>
            <a:off x="66556" y="5220534"/>
            <a:ext cx="11718864" cy="1138773"/>
          </a:xfrm>
          <a:prstGeom prst="rect">
            <a:avLst/>
          </a:prstGeom>
          <a:noFill/>
          <a:ln>
            <a:solidFill>
              <a:schemeClr val="accent2">
                <a:lumMod val="75000"/>
              </a:schemeClr>
            </a:solidFill>
          </a:ln>
        </p:spPr>
        <p:txBody>
          <a:bodyPr wrap="square" rtlCol="0">
            <a:spAutoFit/>
          </a:bodyPr>
          <a:lstStyle/>
          <a:p>
            <a:pPr marL="571500" indent="-571500">
              <a:buFont typeface="Arial" panose="020B0604020202020204" pitchFamily="34" charset="0"/>
              <a:buChar char="•"/>
            </a:pPr>
            <a:r>
              <a:rPr lang="en-US" sz="3600" dirty="0"/>
              <a:t>Outcomes </a:t>
            </a:r>
            <a:r>
              <a:rPr lang="en-US" sz="3200" dirty="0"/>
              <a:t>(e.g. distribution, </a:t>
            </a:r>
          </a:p>
          <a:p>
            <a:r>
              <a:rPr lang="en-US" sz="3200" dirty="0"/>
              <a:t>       length of follow-up, number of events)</a:t>
            </a:r>
          </a:p>
        </p:txBody>
      </p:sp>
      <p:sp>
        <p:nvSpPr>
          <p:cNvPr id="12" name="TextBox 11">
            <a:extLst>
              <a:ext uri="{FF2B5EF4-FFF2-40B4-BE49-F238E27FC236}">
                <a16:creationId xmlns:a16="http://schemas.microsoft.com/office/drawing/2014/main" id="{B22C04FC-5BD2-B3A2-F8C9-DDE2D9FF1958}"/>
              </a:ext>
            </a:extLst>
          </p:cNvPr>
          <p:cNvSpPr txBox="1"/>
          <p:nvPr/>
        </p:nvSpPr>
        <p:spPr>
          <a:xfrm>
            <a:off x="37321" y="2501545"/>
            <a:ext cx="7471061" cy="400110"/>
          </a:xfrm>
          <a:prstGeom prst="rect">
            <a:avLst/>
          </a:prstGeom>
          <a:noFill/>
        </p:spPr>
        <p:txBody>
          <a:bodyPr wrap="square">
            <a:spAutoFit/>
          </a:bodyPr>
          <a:lstStyle/>
          <a:p>
            <a:pPr algn="just"/>
            <a:r>
              <a:rPr lang="en-GB" sz="1000" baseline="30000" dirty="0"/>
              <a:t>†</a:t>
            </a:r>
            <a:r>
              <a:rPr lang="en-GB" sz="1000" dirty="0"/>
              <a:t> Kilkenny C, Parsons N, </a:t>
            </a:r>
            <a:r>
              <a:rPr lang="en-GB" sz="1000" dirty="0" err="1"/>
              <a:t>Kadyszewski</a:t>
            </a:r>
            <a:r>
              <a:rPr lang="en-GB" sz="1000" dirty="0"/>
              <a:t> E, </a:t>
            </a:r>
            <a:r>
              <a:rPr lang="en-GB" sz="1000" dirty="0" err="1"/>
              <a:t>Festing</a:t>
            </a:r>
            <a:r>
              <a:rPr lang="en-GB" sz="1000" dirty="0"/>
              <a:t> MFW, Cuthill IC, et al. (2009) Survey of the Quality of Experimental Design, Statistical Analysis and Reporting of Research Using Animals. </a:t>
            </a:r>
            <a:r>
              <a:rPr lang="en-GB" sz="1000" dirty="0" err="1"/>
              <a:t>PLoS</a:t>
            </a:r>
            <a:r>
              <a:rPr lang="en-GB" sz="1000" dirty="0"/>
              <a:t> ONE 4(11): e7824. doi:10.1371/journal.pone.0007824 </a:t>
            </a:r>
          </a:p>
        </p:txBody>
      </p:sp>
      <p:pic>
        <p:nvPicPr>
          <p:cNvPr id="15" name="Picture 14" descr="A diagram of a mouse&#10;&#10;Description automatically generated">
            <a:extLst>
              <a:ext uri="{FF2B5EF4-FFF2-40B4-BE49-F238E27FC236}">
                <a16:creationId xmlns:a16="http://schemas.microsoft.com/office/drawing/2014/main" id="{712ED293-D101-6AF6-9DCE-3673541B3146}"/>
              </a:ext>
            </a:extLst>
          </p:cNvPr>
          <p:cNvPicPr>
            <a:picLocks noChangeAspect="1"/>
          </p:cNvPicPr>
          <p:nvPr/>
        </p:nvPicPr>
        <p:blipFill>
          <a:blip r:embed="rId4"/>
          <a:stretch>
            <a:fillRect/>
          </a:stretch>
        </p:blipFill>
        <p:spPr>
          <a:xfrm>
            <a:off x="7508383" y="2954132"/>
            <a:ext cx="4277036" cy="1902023"/>
          </a:xfrm>
          <a:prstGeom prst="rect">
            <a:avLst/>
          </a:prstGeom>
          <a:ln w="12700">
            <a:solidFill>
              <a:schemeClr val="accent6">
                <a:lumMod val="75000"/>
              </a:schemeClr>
            </a:solidFill>
          </a:ln>
          <a:effectLst>
            <a:outerShdw blurRad="50800" dist="50800" dir="5400000" algn="ctr" rotWithShape="0">
              <a:schemeClr val="bg1"/>
            </a:outerShdw>
          </a:effectLst>
        </p:spPr>
      </p:pic>
      <p:pic>
        <p:nvPicPr>
          <p:cNvPr id="18" name="Picture 17">
            <a:extLst>
              <a:ext uri="{FF2B5EF4-FFF2-40B4-BE49-F238E27FC236}">
                <a16:creationId xmlns:a16="http://schemas.microsoft.com/office/drawing/2014/main" id="{7BBE3DCB-731B-F8E6-F5FC-0A54575B8625}"/>
              </a:ext>
            </a:extLst>
          </p:cNvPr>
          <p:cNvPicPr>
            <a:picLocks noChangeAspect="1"/>
          </p:cNvPicPr>
          <p:nvPr/>
        </p:nvPicPr>
        <p:blipFill>
          <a:blip r:embed="rId5"/>
          <a:stretch>
            <a:fillRect/>
          </a:stretch>
        </p:blipFill>
        <p:spPr>
          <a:xfrm>
            <a:off x="7508383" y="4885737"/>
            <a:ext cx="4277036" cy="1753448"/>
          </a:xfrm>
          <a:prstGeom prst="rect">
            <a:avLst/>
          </a:prstGeom>
          <a:ln>
            <a:solidFill>
              <a:srgbClr val="C00000"/>
            </a:solidFill>
          </a:ln>
        </p:spPr>
      </p:pic>
    </p:spTree>
    <p:extLst>
      <p:ext uri="{BB962C8B-B14F-4D97-AF65-F5344CB8AC3E}">
        <p14:creationId xmlns:p14="http://schemas.microsoft.com/office/powerpoint/2010/main" val="21247605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51E50-6CA9-53AB-AAC5-98FAD3643A63}"/>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Calculation of the test statistic</a:t>
            </a:r>
          </a:p>
        </p:txBody>
      </p:sp>
      <p:graphicFrame>
        <p:nvGraphicFramePr>
          <p:cNvPr id="4" name="Table 3">
            <a:extLst>
              <a:ext uri="{FF2B5EF4-FFF2-40B4-BE49-F238E27FC236}">
                <a16:creationId xmlns:a16="http://schemas.microsoft.com/office/drawing/2014/main" id="{E73F081C-1016-FFDC-077E-F3A345FE89E1}"/>
              </a:ext>
            </a:extLst>
          </p:cNvPr>
          <p:cNvGraphicFramePr>
            <a:graphicFrameLocks noGrp="1"/>
          </p:cNvGraphicFramePr>
          <p:nvPr>
            <p:extLst>
              <p:ext uri="{D42A27DB-BD31-4B8C-83A1-F6EECF244321}">
                <p14:modId xmlns:p14="http://schemas.microsoft.com/office/powerpoint/2010/main" val="1028761525"/>
              </p:ext>
            </p:extLst>
          </p:nvPr>
        </p:nvGraphicFramePr>
        <p:xfrm>
          <a:off x="2611038" y="864485"/>
          <a:ext cx="6274189" cy="5873260"/>
        </p:xfrm>
        <a:graphic>
          <a:graphicData uri="http://schemas.openxmlformats.org/drawingml/2006/table">
            <a:tbl>
              <a:tblPr>
                <a:tableStyleId>{5C22544A-7EE6-4342-B048-85BDC9FD1C3A}</a:tableStyleId>
              </a:tblPr>
              <a:tblGrid>
                <a:gridCol w="755682">
                  <a:extLst>
                    <a:ext uri="{9D8B030D-6E8A-4147-A177-3AD203B41FA5}">
                      <a16:colId xmlns:a16="http://schemas.microsoft.com/office/drawing/2014/main" val="3006478590"/>
                    </a:ext>
                  </a:extLst>
                </a:gridCol>
                <a:gridCol w="755682">
                  <a:extLst>
                    <a:ext uri="{9D8B030D-6E8A-4147-A177-3AD203B41FA5}">
                      <a16:colId xmlns:a16="http://schemas.microsoft.com/office/drawing/2014/main" val="2965192371"/>
                    </a:ext>
                  </a:extLst>
                </a:gridCol>
                <a:gridCol w="755682">
                  <a:extLst>
                    <a:ext uri="{9D8B030D-6E8A-4147-A177-3AD203B41FA5}">
                      <a16:colId xmlns:a16="http://schemas.microsoft.com/office/drawing/2014/main" val="2462794121"/>
                    </a:ext>
                  </a:extLst>
                </a:gridCol>
                <a:gridCol w="755682">
                  <a:extLst>
                    <a:ext uri="{9D8B030D-6E8A-4147-A177-3AD203B41FA5}">
                      <a16:colId xmlns:a16="http://schemas.microsoft.com/office/drawing/2014/main" val="2230321807"/>
                    </a:ext>
                  </a:extLst>
                </a:gridCol>
                <a:gridCol w="755682">
                  <a:extLst>
                    <a:ext uri="{9D8B030D-6E8A-4147-A177-3AD203B41FA5}">
                      <a16:colId xmlns:a16="http://schemas.microsoft.com/office/drawing/2014/main" val="2725970459"/>
                    </a:ext>
                  </a:extLst>
                </a:gridCol>
                <a:gridCol w="949671">
                  <a:extLst>
                    <a:ext uri="{9D8B030D-6E8A-4147-A177-3AD203B41FA5}">
                      <a16:colId xmlns:a16="http://schemas.microsoft.com/office/drawing/2014/main" val="2954270609"/>
                    </a:ext>
                  </a:extLst>
                </a:gridCol>
                <a:gridCol w="790426">
                  <a:extLst>
                    <a:ext uri="{9D8B030D-6E8A-4147-A177-3AD203B41FA5}">
                      <a16:colId xmlns:a16="http://schemas.microsoft.com/office/drawing/2014/main" val="2233463692"/>
                    </a:ext>
                  </a:extLst>
                </a:gridCol>
                <a:gridCol w="755682">
                  <a:extLst>
                    <a:ext uri="{9D8B030D-6E8A-4147-A177-3AD203B41FA5}">
                      <a16:colId xmlns:a16="http://schemas.microsoft.com/office/drawing/2014/main" val="146222813"/>
                    </a:ext>
                  </a:extLst>
                </a:gridCol>
              </a:tblGrid>
              <a:tr h="187850">
                <a:tc>
                  <a:txBody>
                    <a:bodyPr/>
                    <a:lstStyle/>
                    <a:p>
                      <a:pPr algn="ctr" fontAlgn="b"/>
                      <a:r>
                        <a:rPr lang="en-GB" sz="1200" b="1" u="none" strike="noStrike" dirty="0">
                          <a:effectLst/>
                          <a:latin typeface="+mn-lt"/>
                        </a:rPr>
                        <a:t>ID mouse</a:t>
                      </a:r>
                      <a:endParaRPr lang="en-GB" sz="1200" b="1" i="0" u="none" strike="noStrike" dirty="0">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u="none" strike="noStrike" dirty="0">
                          <a:effectLst/>
                          <a:latin typeface="+mn-lt"/>
                        </a:rPr>
                        <a:t>Group</a:t>
                      </a:r>
                      <a:endParaRPr lang="en-GB" sz="1200" b="1" i="0" u="none" strike="noStrike" dirty="0">
                        <a:solidFill>
                          <a:srgbClr val="000000"/>
                        </a:solidFill>
                        <a:effectLst/>
                        <a:latin typeface="+mn-lt"/>
                      </a:endParaRPr>
                    </a:p>
                  </a:txBody>
                  <a:tcPr marL="6580" marR="6580" marT="658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u="none" strike="noStrike" dirty="0">
                          <a:effectLst/>
                          <a:latin typeface="+mn-lt"/>
                        </a:rPr>
                        <a:t>Outcome</a:t>
                      </a:r>
                      <a:endParaRPr lang="en-GB" sz="1200" b="1" i="0" u="none" strike="noStrike" dirty="0">
                        <a:solidFill>
                          <a:srgbClr val="000000"/>
                        </a:solidFill>
                        <a:effectLst/>
                        <a:latin typeface="+mn-lt"/>
                      </a:endParaRPr>
                    </a:p>
                  </a:txBody>
                  <a:tcPr marL="6580" marR="6580" marT="658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u="none" strike="noStrike" dirty="0">
                          <a:effectLst/>
                          <a:latin typeface="+mn-lt"/>
                        </a:rPr>
                        <a:t>Rank</a:t>
                      </a:r>
                      <a:endParaRPr lang="en-GB" sz="1200" b="1" i="0" u="none" strike="noStrike" dirty="0">
                        <a:solidFill>
                          <a:srgbClr val="000000"/>
                        </a:solidFill>
                        <a:effectLst/>
                        <a:latin typeface="+mn-lt"/>
                      </a:endParaRPr>
                    </a:p>
                  </a:txBody>
                  <a:tcPr marL="6580" marR="6580" marT="658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u="none" strike="noStrike" dirty="0">
                          <a:effectLst/>
                          <a:latin typeface="+mn-lt"/>
                        </a:rPr>
                        <a:t>Sum rank</a:t>
                      </a:r>
                      <a:endParaRPr lang="en-GB" sz="1200" b="1" i="0" u="none" strike="noStrike" dirty="0">
                        <a:solidFill>
                          <a:srgbClr val="000000"/>
                        </a:solidFill>
                        <a:effectLst/>
                        <a:latin typeface="+mn-lt"/>
                      </a:endParaRPr>
                    </a:p>
                  </a:txBody>
                  <a:tcPr marL="6580" marR="6580" marT="658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u="none" strike="noStrike" dirty="0">
                          <a:effectLst/>
                          <a:latin typeface="+mn-lt"/>
                        </a:rPr>
                        <a:t>Average rank </a:t>
                      </a:r>
                      <a:endParaRPr lang="en-GB" sz="1200" b="1" i="0" u="none" strike="noStrike" dirty="0">
                        <a:solidFill>
                          <a:srgbClr val="000000"/>
                        </a:solidFill>
                        <a:effectLst/>
                        <a:latin typeface="+mn-lt"/>
                      </a:endParaRPr>
                    </a:p>
                  </a:txBody>
                  <a:tcPr marL="6580" marR="6580" marT="658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fontAlgn="b"/>
                      <a:r>
                        <a:rPr lang="en-GB" sz="1200" b="1" u="none" strike="noStrike" dirty="0">
                          <a:effectLst/>
                          <a:latin typeface="+mn-lt"/>
                        </a:rPr>
                        <a:t>Sum of ranks</a:t>
                      </a:r>
                      <a:endParaRPr lang="en-GB" sz="1200" b="1" i="0" u="none" strike="noStrike" dirty="0">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1584311103"/>
                  </a:ext>
                </a:extLst>
              </a:tr>
              <a:tr h="187850">
                <a:tc>
                  <a:txBody>
                    <a:bodyPr/>
                    <a:lstStyle/>
                    <a:p>
                      <a:pPr algn="ctr" fontAlgn="b"/>
                      <a:r>
                        <a:rPr lang="en-GB" sz="1200" u="none" strike="noStrike" dirty="0">
                          <a:effectLst/>
                          <a:latin typeface="+mn-lt"/>
                        </a:rPr>
                        <a:t>1</a:t>
                      </a:r>
                      <a:endParaRPr lang="en-GB" sz="1200" b="0" i="0" u="none" strike="noStrike" dirty="0">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fontAlgn="b"/>
                      <a:r>
                        <a:rPr lang="en-GB" sz="1200" u="none" strike="noStrike" dirty="0">
                          <a:effectLst/>
                          <a:latin typeface="+mn-lt"/>
                        </a:rPr>
                        <a:t>A</a:t>
                      </a:r>
                      <a:endParaRPr lang="en-GB" sz="1200" b="0" i="0" u="none" strike="noStrike" dirty="0">
                        <a:solidFill>
                          <a:srgbClr val="000000"/>
                        </a:solidFill>
                        <a:effectLst/>
                        <a:latin typeface="+mn-lt"/>
                      </a:endParaRPr>
                    </a:p>
                  </a:txBody>
                  <a:tcPr marL="6580" marR="6580" marT="6580" marB="0" anchor="b">
                    <a:lnT w="12700" cap="flat" cmpd="sng" algn="ctr">
                      <a:solidFill>
                        <a:schemeClr val="tx1"/>
                      </a:solidFill>
                      <a:prstDash val="solid"/>
                      <a:round/>
                      <a:headEnd type="none" w="med" len="med"/>
                      <a:tailEnd type="none" w="med" len="med"/>
                    </a:lnT>
                    <a:noFill/>
                  </a:tcPr>
                </a:tc>
                <a:tc>
                  <a:txBody>
                    <a:bodyPr/>
                    <a:lstStyle/>
                    <a:p>
                      <a:pPr algn="ctr" fontAlgn="b"/>
                      <a:r>
                        <a:rPr lang="en-GB" sz="1200" u="none" strike="noStrike">
                          <a:effectLst/>
                          <a:latin typeface="+mn-lt"/>
                        </a:rPr>
                        <a:t>0</a:t>
                      </a:r>
                      <a:endParaRPr lang="en-GB" sz="1200" b="0" i="0" u="none" strike="noStrike">
                        <a:solidFill>
                          <a:srgbClr val="000000"/>
                        </a:solidFill>
                        <a:effectLst/>
                        <a:latin typeface="+mn-lt"/>
                      </a:endParaRPr>
                    </a:p>
                  </a:txBody>
                  <a:tcPr marL="6580" marR="6580" marT="6580" marB="0" anchor="b">
                    <a:lnT w="12700" cap="flat" cmpd="sng" algn="ctr">
                      <a:solidFill>
                        <a:schemeClr val="tx1"/>
                      </a:solidFill>
                      <a:prstDash val="solid"/>
                      <a:round/>
                      <a:headEnd type="none" w="med" len="med"/>
                      <a:tailEnd type="none" w="med" len="med"/>
                    </a:lnT>
                    <a:noFill/>
                  </a:tcPr>
                </a:tc>
                <a:tc>
                  <a:txBody>
                    <a:bodyPr/>
                    <a:lstStyle/>
                    <a:p>
                      <a:pPr algn="ctr" fontAlgn="b"/>
                      <a:r>
                        <a:rPr lang="en-GB" sz="1200" u="none" strike="noStrike">
                          <a:effectLst/>
                          <a:latin typeface="+mn-lt"/>
                        </a:rPr>
                        <a:t>1</a:t>
                      </a:r>
                      <a:endParaRPr lang="en-GB" sz="1200" b="0" i="0" u="none" strike="noStrike">
                        <a:solidFill>
                          <a:srgbClr val="000000"/>
                        </a:solidFill>
                        <a:effectLst/>
                        <a:latin typeface="+mn-lt"/>
                      </a:endParaRPr>
                    </a:p>
                  </a:txBody>
                  <a:tcPr marL="6580" marR="6580" marT="6580" marB="0" anchor="b">
                    <a:lnT w="12700" cap="flat" cmpd="sng" algn="ctr">
                      <a:solidFill>
                        <a:schemeClr val="tx1"/>
                      </a:solidFill>
                      <a:prstDash val="solid"/>
                      <a:round/>
                      <a:headEnd type="none" w="med" len="med"/>
                      <a:tailEnd type="none" w="med" len="med"/>
                    </a:lnT>
                    <a:noFill/>
                  </a:tcPr>
                </a:tc>
                <a:tc rowSpan="4">
                  <a:txBody>
                    <a:bodyPr/>
                    <a:lstStyle/>
                    <a:p>
                      <a:pPr algn="ctr" fontAlgn="ctr"/>
                      <a:r>
                        <a:rPr lang="en-GB" sz="1200" u="none" strike="noStrike" dirty="0">
                          <a:effectLst/>
                          <a:latin typeface="+mn-lt"/>
                        </a:rPr>
                        <a:t>10</a:t>
                      </a:r>
                      <a:endParaRPr lang="en-GB" sz="1200" b="0" i="0" u="none" strike="noStrike" dirty="0">
                        <a:solidFill>
                          <a:srgbClr val="000000"/>
                        </a:solidFill>
                        <a:effectLst/>
                        <a:latin typeface="+mn-lt"/>
                      </a:endParaRPr>
                    </a:p>
                  </a:txBody>
                  <a:tcPr marL="6580" marR="6580" marT="6580" marB="0" anchor="ctr">
                    <a:lnT w="12700" cap="flat" cmpd="sng" algn="ctr">
                      <a:solidFill>
                        <a:schemeClr val="tx1"/>
                      </a:solidFill>
                      <a:prstDash val="solid"/>
                      <a:round/>
                      <a:headEnd type="none" w="med" len="med"/>
                      <a:tailEnd type="none" w="med" len="med"/>
                    </a:lnT>
                    <a:noFill/>
                  </a:tcPr>
                </a:tc>
                <a:tc rowSpan="4">
                  <a:txBody>
                    <a:bodyPr/>
                    <a:lstStyle/>
                    <a:p>
                      <a:pPr algn="ctr" fontAlgn="ctr"/>
                      <a:r>
                        <a:rPr lang="en-GB" sz="1200" u="none" strike="noStrike" dirty="0">
                          <a:effectLst/>
                          <a:latin typeface="+mn-lt"/>
                        </a:rPr>
                        <a:t>2.5</a:t>
                      </a:r>
                      <a:endParaRPr lang="en-GB" sz="1200" b="0" i="0" u="none" strike="noStrike" dirty="0">
                        <a:solidFill>
                          <a:srgbClr val="000000"/>
                        </a:solidFill>
                        <a:effectLst/>
                        <a:latin typeface="+mn-lt"/>
                      </a:endParaRPr>
                    </a:p>
                  </a:txBody>
                  <a:tcPr marL="6580" marR="6580" marT="6580" marB="0" anchor="ctr">
                    <a:lnT w="12700" cap="flat" cmpd="sng" algn="ctr">
                      <a:solidFill>
                        <a:schemeClr val="tx1"/>
                      </a:solidFill>
                      <a:prstDash val="solid"/>
                      <a:round/>
                      <a:headEnd type="none" w="med" len="med"/>
                      <a:tailEnd type="none" w="med" len="med"/>
                    </a:lnT>
                    <a:noFill/>
                  </a:tcPr>
                </a:tc>
                <a:tc>
                  <a:txBody>
                    <a:bodyPr/>
                    <a:lstStyle/>
                    <a:p>
                      <a:pPr algn="r" fontAlgn="b"/>
                      <a:r>
                        <a:rPr lang="en-GB" sz="1200" u="none" strike="noStrike" dirty="0">
                          <a:effectLst/>
                          <a:latin typeface="+mn-lt"/>
                        </a:rPr>
                        <a:t> Group A:</a:t>
                      </a:r>
                      <a:endParaRPr lang="en-GB" sz="1200" b="0" i="0" u="none" strike="noStrike" dirty="0">
                        <a:solidFill>
                          <a:srgbClr val="000000"/>
                        </a:solidFill>
                        <a:effectLst/>
                        <a:latin typeface="+mn-lt"/>
                      </a:endParaRPr>
                    </a:p>
                  </a:txBody>
                  <a:tcPr marL="6580" marR="6580" marT="6580" marB="0" anchor="b">
                    <a:lnT w="12700" cap="flat" cmpd="sng" algn="ctr">
                      <a:solidFill>
                        <a:schemeClr val="tx1"/>
                      </a:solidFill>
                      <a:prstDash val="solid"/>
                      <a:round/>
                      <a:headEnd type="none" w="med" len="med"/>
                      <a:tailEnd type="none" w="med" len="med"/>
                    </a:lnT>
                    <a:noFill/>
                  </a:tcPr>
                </a:tc>
                <a:tc>
                  <a:txBody>
                    <a:bodyPr/>
                    <a:lstStyle/>
                    <a:p>
                      <a:pPr algn="r" fontAlgn="b"/>
                      <a:r>
                        <a:rPr lang="en-GB" sz="1200" u="none" strike="noStrike" dirty="0">
                          <a:effectLst/>
                          <a:latin typeface="+mn-lt"/>
                        </a:rPr>
                        <a:t>162.5</a:t>
                      </a:r>
                      <a:endParaRPr lang="en-GB" sz="1200" b="0" i="0" u="none" strike="noStrike" dirty="0">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925239593"/>
                  </a:ext>
                </a:extLst>
              </a:tr>
              <a:tr h="187850">
                <a:tc>
                  <a:txBody>
                    <a:bodyPr/>
                    <a:lstStyle/>
                    <a:p>
                      <a:pPr algn="ctr" fontAlgn="b"/>
                      <a:r>
                        <a:rPr lang="en-GB" sz="1200" u="none" strike="noStrike" dirty="0">
                          <a:effectLst/>
                          <a:latin typeface="+mn-lt"/>
                        </a:rPr>
                        <a:t>5</a:t>
                      </a:r>
                      <a:endParaRPr lang="en-GB" sz="1200" b="0" i="0" u="none" strike="noStrike" dirty="0">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A</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dirty="0">
                          <a:effectLst/>
                          <a:latin typeface="+mn-lt"/>
                        </a:rPr>
                        <a:t>0</a:t>
                      </a:r>
                      <a:endParaRPr lang="en-GB" sz="1200" b="0" i="0" u="none" strike="noStrike" dirty="0">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2</a:t>
                      </a:r>
                      <a:endParaRPr lang="en-GB" sz="1200" b="0" i="0" u="none" strike="noStrike">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r" fontAlgn="b"/>
                      <a:r>
                        <a:rPr lang="en-GB" sz="1200" u="none" strike="noStrike" dirty="0">
                          <a:effectLst/>
                          <a:latin typeface="+mn-lt"/>
                        </a:rPr>
                        <a:t> Group B:</a:t>
                      </a:r>
                      <a:endParaRPr lang="en-GB" sz="1200" b="0" i="0" u="none" strike="noStrike" dirty="0">
                        <a:solidFill>
                          <a:srgbClr val="000000"/>
                        </a:solidFill>
                        <a:effectLst/>
                        <a:latin typeface="+mn-lt"/>
                      </a:endParaRPr>
                    </a:p>
                  </a:txBody>
                  <a:tcPr marL="6580" marR="6580" marT="6580" marB="0" anchor="b">
                    <a:noFill/>
                  </a:tcPr>
                </a:tc>
                <a:tc>
                  <a:txBody>
                    <a:bodyPr/>
                    <a:lstStyle/>
                    <a:p>
                      <a:pPr algn="r" fontAlgn="b"/>
                      <a:r>
                        <a:rPr lang="en-GB" sz="1200" u="none" strike="noStrike">
                          <a:effectLst/>
                          <a:latin typeface="+mn-lt"/>
                        </a:rPr>
                        <a:t>302.5</a:t>
                      </a:r>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31579266"/>
                  </a:ext>
                </a:extLst>
              </a:tr>
              <a:tr h="187850">
                <a:tc>
                  <a:txBody>
                    <a:bodyPr/>
                    <a:lstStyle/>
                    <a:p>
                      <a:pPr algn="ctr" fontAlgn="b"/>
                      <a:r>
                        <a:rPr lang="en-GB" sz="1200" u="none" strike="noStrike" dirty="0">
                          <a:effectLst/>
                          <a:latin typeface="+mn-lt"/>
                        </a:rPr>
                        <a:t>8</a:t>
                      </a:r>
                      <a:endParaRPr lang="en-GB" sz="1200" b="0" i="0" u="none" strike="noStrike" dirty="0">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A</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0</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3</a:t>
                      </a:r>
                      <a:endParaRPr lang="en-GB" sz="1200" b="0" i="0" u="none" strike="noStrike">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3126349980"/>
                  </a:ext>
                </a:extLst>
              </a:tr>
              <a:tr h="187850">
                <a:tc>
                  <a:txBody>
                    <a:bodyPr/>
                    <a:lstStyle/>
                    <a:p>
                      <a:pPr algn="ctr" fontAlgn="b"/>
                      <a:r>
                        <a:rPr lang="en-GB" sz="1200" u="none" strike="noStrike">
                          <a:effectLst/>
                          <a:latin typeface="+mn-lt"/>
                        </a:rPr>
                        <a:t>14</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A</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0</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4</a:t>
                      </a:r>
                      <a:endParaRPr lang="en-GB" sz="1200" b="0" i="0" u="none" strike="noStrike">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914552001"/>
                  </a:ext>
                </a:extLst>
              </a:tr>
              <a:tr h="187850">
                <a:tc>
                  <a:txBody>
                    <a:bodyPr/>
                    <a:lstStyle/>
                    <a:p>
                      <a:pPr algn="ctr" fontAlgn="b"/>
                      <a:r>
                        <a:rPr lang="en-GB" sz="1200" u="none" strike="noStrike">
                          <a:effectLst/>
                          <a:latin typeface="+mn-lt"/>
                        </a:rPr>
                        <a:t>6</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dirty="0">
                          <a:effectLst/>
                          <a:latin typeface="+mn-lt"/>
                        </a:rPr>
                        <a:t>A</a:t>
                      </a:r>
                      <a:endParaRPr lang="en-GB" sz="1200" b="0" i="0" u="none" strike="noStrike" dirty="0">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1</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5</a:t>
                      </a:r>
                      <a:endParaRPr lang="en-GB" sz="1200" b="0" i="0" u="none" strike="noStrike">
                        <a:solidFill>
                          <a:srgbClr val="000000"/>
                        </a:solidFill>
                        <a:effectLst/>
                        <a:latin typeface="+mn-lt"/>
                      </a:endParaRPr>
                    </a:p>
                  </a:txBody>
                  <a:tcPr marL="6580" marR="6580" marT="6580" marB="0" anchor="b">
                    <a:noFill/>
                  </a:tcPr>
                </a:tc>
                <a:tc rowSpan="6">
                  <a:txBody>
                    <a:bodyPr/>
                    <a:lstStyle/>
                    <a:p>
                      <a:pPr algn="ctr" fontAlgn="ctr"/>
                      <a:r>
                        <a:rPr lang="en-GB" sz="1200" u="none" strike="noStrike">
                          <a:effectLst/>
                          <a:latin typeface="+mn-lt"/>
                        </a:rPr>
                        <a:t>45</a:t>
                      </a:r>
                      <a:endParaRPr lang="en-GB" sz="1200" b="0" i="0" u="none" strike="noStrike">
                        <a:solidFill>
                          <a:srgbClr val="000000"/>
                        </a:solidFill>
                        <a:effectLst/>
                        <a:latin typeface="+mn-lt"/>
                      </a:endParaRPr>
                    </a:p>
                  </a:txBody>
                  <a:tcPr marL="6580" marR="6580" marT="6580" marB="0" anchor="ctr">
                    <a:noFill/>
                  </a:tcPr>
                </a:tc>
                <a:tc rowSpan="6">
                  <a:txBody>
                    <a:bodyPr/>
                    <a:lstStyle/>
                    <a:p>
                      <a:pPr algn="ctr" fontAlgn="ctr"/>
                      <a:r>
                        <a:rPr lang="en-GB" sz="1200" u="none" strike="noStrike">
                          <a:effectLst/>
                          <a:latin typeface="+mn-lt"/>
                        </a:rPr>
                        <a:t>7.5</a:t>
                      </a:r>
                      <a:endParaRPr lang="en-GB" sz="1200" b="0" i="0" u="none" strike="noStrike">
                        <a:solidFill>
                          <a:srgbClr val="000000"/>
                        </a:solidFill>
                        <a:effectLst/>
                        <a:latin typeface="+mn-lt"/>
                      </a:endParaRPr>
                    </a:p>
                  </a:txBody>
                  <a:tcPr marL="6580" marR="6580" marT="6580" marB="0" anchor="ctr">
                    <a:noFill/>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2406991936"/>
                  </a:ext>
                </a:extLst>
              </a:tr>
              <a:tr h="187850">
                <a:tc>
                  <a:txBody>
                    <a:bodyPr/>
                    <a:lstStyle/>
                    <a:p>
                      <a:pPr algn="ctr" fontAlgn="b"/>
                      <a:r>
                        <a:rPr lang="en-GB" sz="1200" u="none" strike="noStrike">
                          <a:effectLst/>
                          <a:latin typeface="+mn-lt"/>
                        </a:rPr>
                        <a:t>9</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A</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1</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6</a:t>
                      </a:r>
                      <a:endParaRPr lang="en-GB" sz="1200" b="0" i="0" u="none" strike="noStrike">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3222441879"/>
                  </a:ext>
                </a:extLst>
              </a:tr>
              <a:tr h="187850">
                <a:tc>
                  <a:txBody>
                    <a:bodyPr/>
                    <a:lstStyle/>
                    <a:p>
                      <a:pPr algn="ctr" fontAlgn="b"/>
                      <a:r>
                        <a:rPr lang="en-GB" sz="1200" u="none" strike="noStrike">
                          <a:effectLst/>
                          <a:latin typeface="+mn-lt"/>
                        </a:rPr>
                        <a:t>11</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A</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dirty="0">
                          <a:effectLst/>
                          <a:latin typeface="+mn-lt"/>
                        </a:rPr>
                        <a:t>1</a:t>
                      </a:r>
                      <a:endParaRPr lang="en-GB" sz="1200" b="0" i="0" u="none" strike="noStrike" dirty="0">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7</a:t>
                      </a:r>
                      <a:endParaRPr lang="en-GB" sz="1200" b="0" i="0" u="none" strike="noStrike">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4215069374"/>
                  </a:ext>
                </a:extLst>
              </a:tr>
              <a:tr h="187850">
                <a:tc>
                  <a:txBody>
                    <a:bodyPr/>
                    <a:lstStyle/>
                    <a:p>
                      <a:pPr algn="ctr" fontAlgn="b"/>
                      <a:r>
                        <a:rPr lang="en-GB" sz="1200" u="none" strike="noStrike">
                          <a:effectLst/>
                          <a:latin typeface="+mn-lt"/>
                        </a:rPr>
                        <a:t>12</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A</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1</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8</a:t>
                      </a:r>
                      <a:endParaRPr lang="en-GB" sz="1200" b="0" i="0" u="none" strike="noStrike">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dirty="0">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720656382"/>
                  </a:ext>
                </a:extLst>
              </a:tr>
              <a:tr h="187850">
                <a:tc>
                  <a:txBody>
                    <a:bodyPr/>
                    <a:lstStyle/>
                    <a:p>
                      <a:pPr algn="ctr" fontAlgn="b"/>
                      <a:r>
                        <a:rPr lang="en-GB" sz="1200" u="none" strike="noStrike">
                          <a:effectLst/>
                          <a:latin typeface="+mn-lt"/>
                        </a:rPr>
                        <a:t>15</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A</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1</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dirty="0">
                          <a:effectLst/>
                          <a:latin typeface="+mn-lt"/>
                        </a:rPr>
                        <a:t>9</a:t>
                      </a:r>
                      <a:endParaRPr lang="en-GB" sz="1200" b="0" i="0" u="none" strike="noStrike" dirty="0">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4291103231"/>
                  </a:ext>
                </a:extLst>
              </a:tr>
              <a:tr h="187850">
                <a:tc>
                  <a:txBody>
                    <a:bodyPr/>
                    <a:lstStyle/>
                    <a:p>
                      <a:pPr algn="ctr" fontAlgn="b"/>
                      <a:r>
                        <a:rPr lang="en-GB" sz="1200" u="none" strike="noStrike">
                          <a:effectLst/>
                          <a:latin typeface="+mn-lt"/>
                        </a:rPr>
                        <a:t>21</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B</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1</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10</a:t>
                      </a:r>
                      <a:endParaRPr lang="en-GB" sz="1200" b="0" i="0" u="none" strike="noStrike">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3951833096"/>
                  </a:ext>
                </a:extLst>
              </a:tr>
              <a:tr h="187850">
                <a:tc>
                  <a:txBody>
                    <a:bodyPr/>
                    <a:lstStyle/>
                    <a:p>
                      <a:pPr algn="ctr" fontAlgn="b"/>
                      <a:r>
                        <a:rPr lang="en-GB" sz="1200" u="none" strike="noStrike">
                          <a:effectLst/>
                          <a:latin typeface="+mn-lt"/>
                        </a:rPr>
                        <a:t>2</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A</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2</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dirty="0">
                          <a:effectLst/>
                          <a:latin typeface="+mn-lt"/>
                        </a:rPr>
                        <a:t>11</a:t>
                      </a:r>
                      <a:endParaRPr lang="en-GB" sz="1200" b="0" i="0" u="none" strike="noStrike" dirty="0">
                        <a:solidFill>
                          <a:srgbClr val="000000"/>
                        </a:solidFill>
                        <a:effectLst/>
                        <a:latin typeface="+mn-lt"/>
                      </a:endParaRPr>
                    </a:p>
                  </a:txBody>
                  <a:tcPr marL="6580" marR="6580" marT="6580" marB="0" anchor="b">
                    <a:noFill/>
                  </a:tcPr>
                </a:tc>
                <a:tc rowSpan="4">
                  <a:txBody>
                    <a:bodyPr/>
                    <a:lstStyle/>
                    <a:p>
                      <a:pPr algn="ctr" fontAlgn="ctr"/>
                      <a:r>
                        <a:rPr lang="en-GB" sz="1200" u="none" strike="noStrike">
                          <a:effectLst/>
                          <a:latin typeface="+mn-lt"/>
                        </a:rPr>
                        <a:t>50</a:t>
                      </a:r>
                      <a:endParaRPr lang="en-GB" sz="1200" b="0" i="0" u="none" strike="noStrike">
                        <a:solidFill>
                          <a:srgbClr val="000000"/>
                        </a:solidFill>
                        <a:effectLst/>
                        <a:latin typeface="+mn-lt"/>
                      </a:endParaRPr>
                    </a:p>
                  </a:txBody>
                  <a:tcPr marL="6580" marR="6580" marT="6580" marB="0" anchor="ctr">
                    <a:noFill/>
                  </a:tcPr>
                </a:tc>
                <a:tc rowSpan="4">
                  <a:txBody>
                    <a:bodyPr/>
                    <a:lstStyle/>
                    <a:p>
                      <a:pPr algn="ctr" fontAlgn="ctr"/>
                      <a:r>
                        <a:rPr lang="en-GB" sz="1200" u="none" strike="noStrike">
                          <a:effectLst/>
                          <a:latin typeface="+mn-lt"/>
                        </a:rPr>
                        <a:t>12.5</a:t>
                      </a:r>
                      <a:endParaRPr lang="en-GB" sz="1200" b="0" i="0" u="none" strike="noStrike">
                        <a:solidFill>
                          <a:srgbClr val="000000"/>
                        </a:solidFill>
                        <a:effectLst/>
                        <a:latin typeface="+mn-lt"/>
                      </a:endParaRPr>
                    </a:p>
                  </a:txBody>
                  <a:tcPr marL="6580" marR="6580" marT="6580" marB="0" anchor="ctr">
                    <a:noFill/>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3891345818"/>
                  </a:ext>
                </a:extLst>
              </a:tr>
              <a:tr h="187850">
                <a:tc>
                  <a:txBody>
                    <a:bodyPr/>
                    <a:lstStyle/>
                    <a:p>
                      <a:pPr algn="ctr" fontAlgn="b"/>
                      <a:r>
                        <a:rPr lang="en-GB" sz="1200" u="none" strike="noStrike">
                          <a:effectLst/>
                          <a:latin typeface="+mn-lt"/>
                        </a:rPr>
                        <a:t>7</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A</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2</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12</a:t>
                      </a:r>
                      <a:endParaRPr lang="en-GB" sz="1200" b="0" i="0" u="none" strike="noStrike">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20311616"/>
                  </a:ext>
                </a:extLst>
              </a:tr>
              <a:tr h="187850">
                <a:tc>
                  <a:txBody>
                    <a:bodyPr/>
                    <a:lstStyle/>
                    <a:p>
                      <a:pPr algn="ctr" fontAlgn="b"/>
                      <a:r>
                        <a:rPr lang="en-GB" sz="1200" u="none" strike="noStrike">
                          <a:effectLst/>
                          <a:latin typeface="+mn-lt"/>
                        </a:rPr>
                        <a:t>24</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B</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2</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dirty="0">
                          <a:effectLst/>
                          <a:latin typeface="+mn-lt"/>
                        </a:rPr>
                        <a:t>13</a:t>
                      </a:r>
                      <a:endParaRPr lang="en-GB" sz="1200" b="0" i="0" u="none" strike="noStrike" dirty="0">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233699062"/>
                  </a:ext>
                </a:extLst>
              </a:tr>
              <a:tr h="187850">
                <a:tc>
                  <a:txBody>
                    <a:bodyPr/>
                    <a:lstStyle/>
                    <a:p>
                      <a:pPr algn="ctr" fontAlgn="b"/>
                      <a:r>
                        <a:rPr lang="en-GB" sz="1200" u="none" strike="noStrike">
                          <a:effectLst/>
                          <a:latin typeface="+mn-lt"/>
                        </a:rPr>
                        <a:t>25</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B</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2</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dirty="0">
                          <a:effectLst/>
                          <a:latin typeface="+mn-lt"/>
                        </a:rPr>
                        <a:t>14</a:t>
                      </a:r>
                      <a:endParaRPr lang="en-GB" sz="1200" b="0" i="0" u="none" strike="noStrike" dirty="0">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3629821219"/>
                  </a:ext>
                </a:extLst>
              </a:tr>
              <a:tr h="187850">
                <a:tc>
                  <a:txBody>
                    <a:bodyPr/>
                    <a:lstStyle/>
                    <a:p>
                      <a:pPr algn="ctr" fontAlgn="b"/>
                      <a:r>
                        <a:rPr lang="en-GB" sz="1200" u="none" strike="noStrike">
                          <a:effectLst/>
                          <a:latin typeface="+mn-lt"/>
                        </a:rPr>
                        <a:t>3</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A</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3</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15</a:t>
                      </a:r>
                      <a:endParaRPr lang="en-GB" sz="1200" b="0" i="0" u="none" strike="noStrike">
                        <a:solidFill>
                          <a:srgbClr val="000000"/>
                        </a:solidFill>
                        <a:effectLst/>
                        <a:latin typeface="+mn-lt"/>
                      </a:endParaRPr>
                    </a:p>
                  </a:txBody>
                  <a:tcPr marL="6580" marR="6580" marT="6580" marB="0" anchor="b">
                    <a:noFill/>
                  </a:tcPr>
                </a:tc>
                <a:tc rowSpan="7">
                  <a:txBody>
                    <a:bodyPr/>
                    <a:lstStyle/>
                    <a:p>
                      <a:pPr algn="ctr" fontAlgn="ctr"/>
                      <a:r>
                        <a:rPr lang="en-GB" sz="1200" u="none" strike="noStrike" dirty="0">
                          <a:effectLst/>
                          <a:latin typeface="+mn-lt"/>
                        </a:rPr>
                        <a:t>126</a:t>
                      </a:r>
                      <a:endParaRPr lang="en-GB" sz="1200" b="0" i="0" u="none" strike="noStrike" dirty="0">
                        <a:solidFill>
                          <a:srgbClr val="000000"/>
                        </a:solidFill>
                        <a:effectLst/>
                        <a:latin typeface="+mn-lt"/>
                      </a:endParaRPr>
                    </a:p>
                  </a:txBody>
                  <a:tcPr marL="6580" marR="6580" marT="6580" marB="0" anchor="ctr">
                    <a:noFill/>
                  </a:tcPr>
                </a:tc>
                <a:tc rowSpan="7">
                  <a:txBody>
                    <a:bodyPr/>
                    <a:lstStyle/>
                    <a:p>
                      <a:pPr algn="ctr" fontAlgn="ctr"/>
                      <a:r>
                        <a:rPr lang="en-GB" sz="1200" u="none" strike="noStrike">
                          <a:effectLst/>
                          <a:latin typeface="+mn-lt"/>
                        </a:rPr>
                        <a:t>18</a:t>
                      </a:r>
                      <a:endParaRPr lang="en-GB" sz="1200" b="0" i="0" u="none" strike="noStrike">
                        <a:solidFill>
                          <a:srgbClr val="000000"/>
                        </a:solidFill>
                        <a:effectLst/>
                        <a:latin typeface="+mn-lt"/>
                      </a:endParaRPr>
                    </a:p>
                  </a:txBody>
                  <a:tcPr marL="6580" marR="6580" marT="6580" marB="0" anchor="ctr">
                    <a:noFill/>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427110038"/>
                  </a:ext>
                </a:extLst>
              </a:tr>
              <a:tr h="187850">
                <a:tc>
                  <a:txBody>
                    <a:bodyPr/>
                    <a:lstStyle/>
                    <a:p>
                      <a:pPr algn="ctr" fontAlgn="b"/>
                      <a:r>
                        <a:rPr lang="en-GB" sz="1200" u="none" strike="noStrike">
                          <a:effectLst/>
                          <a:latin typeface="+mn-lt"/>
                        </a:rPr>
                        <a:t>13</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A</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3</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dirty="0">
                          <a:effectLst/>
                          <a:latin typeface="+mn-lt"/>
                        </a:rPr>
                        <a:t>16</a:t>
                      </a:r>
                      <a:endParaRPr lang="en-GB" sz="1200" b="0" i="0" u="none" strike="noStrike" dirty="0">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3452493937"/>
                  </a:ext>
                </a:extLst>
              </a:tr>
              <a:tr h="187850">
                <a:tc>
                  <a:txBody>
                    <a:bodyPr/>
                    <a:lstStyle/>
                    <a:p>
                      <a:pPr algn="ctr" fontAlgn="b"/>
                      <a:r>
                        <a:rPr lang="en-GB" sz="1200" u="none" strike="noStrike">
                          <a:effectLst/>
                          <a:latin typeface="+mn-lt"/>
                        </a:rPr>
                        <a:t>16</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B</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3</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17</a:t>
                      </a:r>
                      <a:endParaRPr lang="en-GB" sz="1200" b="0" i="0" u="none" strike="noStrike">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3628865864"/>
                  </a:ext>
                </a:extLst>
              </a:tr>
              <a:tr h="187850">
                <a:tc>
                  <a:txBody>
                    <a:bodyPr/>
                    <a:lstStyle/>
                    <a:p>
                      <a:pPr algn="ctr" fontAlgn="b"/>
                      <a:r>
                        <a:rPr lang="en-GB" sz="1200" u="none" strike="noStrike">
                          <a:effectLst/>
                          <a:latin typeface="+mn-lt"/>
                        </a:rPr>
                        <a:t>20</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B</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3</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dirty="0">
                          <a:effectLst/>
                          <a:latin typeface="+mn-lt"/>
                        </a:rPr>
                        <a:t>18</a:t>
                      </a:r>
                      <a:endParaRPr lang="en-GB" sz="1200" b="0" i="0" u="none" strike="noStrike" dirty="0">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2522250452"/>
                  </a:ext>
                </a:extLst>
              </a:tr>
              <a:tr h="187850">
                <a:tc>
                  <a:txBody>
                    <a:bodyPr/>
                    <a:lstStyle/>
                    <a:p>
                      <a:pPr algn="ctr" fontAlgn="b"/>
                      <a:r>
                        <a:rPr lang="en-GB" sz="1200" u="none" strike="noStrike">
                          <a:effectLst/>
                          <a:latin typeface="+mn-lt"/>
                        </a:rPr>
                        <a:t>23</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B</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3</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19</a:t>
                      </a:r>
                      <a:endParaRPr lang="en-GB" sz="1200" b="0" i="0" u="none" strike="noStrike">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933688337"/>
                  </a:ext>
                </a:extLst>
              </a:tr>
              <a:tr h="187850">
                <a:tc>
                  <a:txBody>
                    <a:bodyPr/>
                    <a:lstStyle/>
                    <a:p>
                      <a:pPr algn="ctr" fontAlgn="b"/>
                      <a:r>
                        <a:rPr lang="en-GB" sz="1200" u="none" strike="noStrike">
                          <a:effectLst/>
                          <a:latin typeface="+mn-lt"/>
                        </a:rPr>
                        <a:t>26</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B</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3</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dirty="0">
                          <a:effectLst/>
                          <a:latin typeface="+mn-lt"/>
                        </a:rPr>
                        <a:t>20</a:t>
                      </a:r>
                      <a:endParaRPr lang="en-GB" sz="1200" b="0" i="0" u="none" strike="noStrike" dirty="0">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412908479"/>
                  </a:ext>
                </a:extLst>
              </a:tr>
              <a:tr h="187850">
                <a:tc>
                  <a:txBody>
                    <a:bodyPr/>
                    <a:lstStyle/>
                    <a:p>
                      <a:pPr algn="ctr" fontAlgn="b"/>
                      <a:r>
                        <a:rPr lang="en-GB" sz="1200" u="none" strike="noStrike">
                          <a:effectLst/>
                          <a:latin typeface="+mn-lt"/>
                        </a:rPr>
                        <a:t>29</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B</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3</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dirty="0">
                          <a:effectLst/>
                          <a:latin typeface="+mn-lt"/>
                        </a:rPr>
                        <a:t>21</a:t>
                      </a:r>
                      <a:endParaRPr lang="en-GB" sz="1200" b="0" i="0" u="none" strike="noStrike" dirty="0">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3135972139"/>
                  </a:ext>
                </a:extLst>
              </a:tr>
              <a:tr h="187850">
                <a:tc>
                  <a:txBody>
                    <a:bodyPr/>
                    <a:lstStyle/>
                    <a:p>
                      <a:pPr algn="ctr" fontAlgn="b"/>
                      <a:r>
                        <a:rPr lang="en-GB" sz="1200" u="none" strike="noStrike">
                          <a:effectLst/>
                          <a:latin typeface="+mn-lt"/>
                        </a:rPr>
                        <a:t>4</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A</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4</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22</a:t>
                      </a:r>
                      <a:endParaRPr lang="en-GB" sz="1200" b="0" i="0" u="none" strike="noStrike">
                        <a:solidFill>
                          <a:srgbClr val="000000"/>
                        </a:solidFill>
                        <a:effectLst/>
                        <a:latin typeface="+mn-lt"/>
                      </a:endParaRPr>
                    </a:p>
                  </a:txBody>
                  <a:tcPr marL="6580" marR="6580" marT="6580" marB="0" anchor="b">
                    <a:noFill/>
                  </a:tcPr>
                </a:tc>
                <a:tc rowSpan="5">
                  <a:txBody>
                    <a:bodyPr/>
                    <a:lstStyle/>
                    <a:p>
                      <a:pPr algn="ctr" fontAlgn="ctr"/>
                      <a:r>
                        <a:rPr lang="en-GB" sz="1200" u="none" strike="noStrike">
                          <a:effectLst/>
                          <a:latin typeface="+mn-lt"/>
                        </a:rPr>
                        <a:t>120</a:t>
                      </a:r>
                      <a:endParaRPr lang="en-GB" sz="1200" b="0" i="0" u="none" strike="noStrike">
                        <a:solidFill>
                          <a:srgbClr val="000000"/>
                        </a:solidFill>
                        <a:effectLst/>
                        <a:latin typeface="+mn-lt"/>
                      </a:endParaRPr>
                    </a:p>
                  </a:txBody>
                  <a:tcPr marL="6580" marR="6580" marT="6580" marB="0" anchor="ctr">
                    <a:noFill/>
                  </a:tcPr>
                </a:tc>
                <a:tc rowSpan="5">
                  <a:txBody>
                    <a:bodyPr/>
                    <a:lstStyle/>
                    <a:p>
                      <a:pPr algn="ctr" fontAlgn="ctr"/>
                      <a:r>
                        <a:rPr lang="en-GB" sz="1200" u="none" strike="noStrike">
                          <a:effectLst/>
                          <a:latin typeface="+mn-lt"/>
                        </a:rPr>
                        <a:t>24</a:t>
                      </a:r>
                      <a:endParaRPr lang="en-GB" sz="1200" b="0" i="0" u="none" strike="noStrike">
                        <a:solidFill>
                          <a:srgbClr val="000000"/>
                        </a:solidFill>
                        <a:effectLst/>
                        <a:latin typeface="+mn-lt"/>
                      </a:endParaRPr>
                    </a:p>
                  </a:txBody>
                  <a:tcPr marL="6580" marR="6580" marT="6580" marB="0" anchor="ctr">
                    <a:noFill/>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982718858"/>
                  </a:ext>
                </a:extLst>
              </a:tr>
              <a:tr h="187850">
                <a:tc>
                  <a:txBody>
                    <a:bodyPr/>
                    <a:lstStyle/>
                    <a:p>
                      <a:pPr algn="ctr" fontAlgn="b"/>
                      <a:r>
                        <a:rPr lang="en-GB" sz="1200" u="none" strike="noStrike">
                          <a:effectLst/>
                          <a:latin typeface="+mn-lt"/>
                        </a:rPr>
                        <a:t>17</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B</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4</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dirty="0">
                          <a:effectLst/>
                          <a:latin typeface="+mn-lt"/>
                        </a:rPr>
                        <a:t>23</a:t>
                      </a:r>
                      <a:endParaRPr lang="en-GB" sz="1200" b="0" i="0" u="none" strike="noStrike" dirty="0">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589547931"/>
                  </a:ext>
                </a:extLst>
              </a:tr>
              <a:tr h="187850">
                <a:tc>
                  <a:txBody>
                    <a:bodyPr/>
                    <a:lstStyle/>
                    <a:p>
                      <a:pPr algn="ctr" fontAlgn="b"/>
                      <a:r>
                        <a:rPr lang="en-GB" sz="1200" u="none" strike="noStrike">
                          <a:effectLst/>
                          <a:latin typeface="+mn-lt"/>
                        </a:rPr>
                        <a:t>18</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B</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4</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24</a:t>
                      </a:r>
                      <a:endParaRPr lang="en-GB" sz="1200" b="0" i="0" u="none" strike="noStrike">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dirty="0">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839474991"/>
                  </a:ext>
                </a:extLst>
              </a:tr>
              <a:tr h="187850">
                <a:tc>
                  <a:txBody>
                    <a:bodyPr/>
                    <a:lstStyle/>
                    <a:p>
                      <a:pPr algn="ctr" fontAlgn="b"/>
                      <a:r>
                        <a:rPr lang="en-GB" sz="1200" u="none" strike="noStrike">
                          <a:effectLst/>
                          <a:latin typeface="+mn-lt"/>
                        </a:rPr>
                        <a:t>19</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B</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4</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25</a:t>
                      </a:r>
                      <a:endParaRPr lang="en-GB" sz="1200" b="0" i="0" u="none" strike="noStrike">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dirty="0">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92980536"/>
                  </a:ext>
                </a:extLst>
              </a:tr>
              <a:tr h="187850">
                <a:tc>
                  <a:txBody>
                    <a:bodyPr/>
                    <a:lstStyle/>
                    <a:p>
                      <a:pPr algn="ctr" fontAlgn="b"/>
                      <a:r>
                        <a:rPr lang="en-GB" sz="1200" u="none" strike="noStrike">
                          <a:effectLst/>
                          <a:latin typeface="+mn-lt"/>
                        </a:rPr>
                        <a:t>28</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B</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4</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26</a:t>
                      </a:r>
                      <a:endParaRPr lang="en-GB" sz="1200" b="0" i="0" u="none" strike="noStrike">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dirty="0">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566606215"/>
                  </a:ext>
                </a:extLst>
              </a:tr>
              <a:tr h="187850">
                <a:tc>
                  <a:txBody>
                    <a:bodyPr/>
                    <a:lstStyle/>
                    <a:p>
                      <a:pPr algn="ctr" fontAlgn="b"/>
                      <a:r>
                        <a:rPr lang="en-GB" sz="1200" u="none" strike="noStrike">
                          <a:effectLst/>
                          <a:latin typeface="+mn-lt"/>
                        </a:rPr>
                        <a:t>22</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B</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5</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27</a:t>
                      </a:r>
                      <a:endParaRPr lang="en-GB" sz="1200" b="0" i="0" u="none" strike="noStrike">
                        <a:solidFill>
                          <a:srgbClr val="000000"/>
                        </a:solidFill>
                        <a:effectLst/>
                        <a:latin typeface="+mn-lt"/>
                      </a:endParaRPr>
                    </a:p>
                  </a:txBody>
                  <a:tcPr marL="6580" marR="6580" marT="6580" marB="0" anchor="b">
                    <a:noFill/>
                  </a:tcPr>
                </a:tc>
                <a:tc rowSpan="2">
                  <a:txBody>
                    <a:bodyPr/>
                    <a:lstStyle/>
                    <a:p>
                      <a:pPr algn="ctr" fontAlgn="ctr"/>
                      <a:r>
                        <a:rPr lang="en-GB" sz="1200" u="none" strike="noStrike">
                          <a:effectLst/>
                          <a:latin typeface="+mn-lt"/>
                        </a:rPr>
                        <a:t>55</a:t>
                      </a:r>
                      <a:endParaRPr lang="en-GB" sz="1200" b="0" i="0" u="none" strike="noStrike">
                        <a:solidFill>
                          <a:srgbClr val="000000"/>
                        </a:solidFill>
                        <a:effectLst/>
                        <a:latin typeface="+mn-lt"/>
                      </a:endParaRPr>
                    </a:p>
                  </a:txBody>
                  <a:tcPr marL="6580" marR="6580" marT="6580" marB="0" anchor="ctr">
                    <a:noFill/>
                  </a:tcPr>
                </a:tc>
                <a:tc rowSpan="2">
                  <a:txBody>
                    <a:bodyPr/>
                    <a:lstStyle/>
                    <a:p>
                      <a:pPr algn="ctr" fontAlgn="ctr"/>
                      <a:r>
                        <a:rPr lang="en-GB" sz="1200" u="none" strike="noStrike">
                          <a:effectLst/>
                          <a:latin typeface="+mn-lt"/>
                        </a:rPr>
                        <a:t>27.5</a:t>
                      </a:r>
                      <a:endParaRPr lang="en-GB" sz="1200" b="0" i="0" u="none" strike="noStrike">
                        <a:solidFill>
                          <a:srgbClr val="000000"/>
                        </a:solidFill>
                        <a:effectLst/>
                        <a:latin typeface="+mn-lt"/>
                      </a:endParaRPr>
                    </a:p>
                  </a:txBody>
                  <a:tcPr marL="6580" marR="6580" marT="6580" marB="0" anchor="ctr">
                    <a:noFill/>
                  </a:tcPr>
                </a:tc>
                <a:tc>
                  <a:txBody>
                    <a:bodyPr/>
                    <a:lstStyle/>
                    <a:p>
                      <a:pPr algn="l" fontAlgn="b"/>
                      <a:endParaRPr lang="en-GB" sz="1200" b="0" i="0" u="none" strike="noStrike" dirty="0">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3719866284"/>
                  </a:ext>
                </a:extLst>
              </a:tr>
              <a:tr h="187850">
                <a:tc>
                  <a:txBody>
                    <a:bodyPr/>
                    <a:lstStyle/>
                    <a:p>
                      <a:pPr algn="ctr" fontAlgn="b"/>
                      <a:r>
                        <a:rPr lang="en-GB" sz="1200" u="none" strike="noStrike">
                          <a:effectLst/>
                          <a:latin typeface="+mn-lt"/>
                        </a:rPr>
                        <a:t>30</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B</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5</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28</a:t>
                      </a:r>
                      <a:endParaRPr lang="en-GB" sz="1200" b="0" i="0" u="none" strike="noStrike">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dirty="0">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492074566"/>
                  </a:ext>
                </a:extLst>
              </a:tr>
              <a:tr h="187850">
                <a:tc>
                  <a:txBody>
                    <a:bodyPr/>
                    <a:lstStyle/>
                    <a:p>
                      <a:pPr algn="ctr" fontAlgn="b"/>
                      <a:r>
                        <a:rPr lang="en-GB" sz="1200" u="none" strike="noStrike">
                          <a:effectLst/>
                          <a:latin typeface="+mn-lt"/>
                        </a:rPr>
                        <a:t>27</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B</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7</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29</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29</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29</a:t>
                      </a:r>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dirty="0">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551729337"/>
                  </a:ext>
                </a:extLst>
              </a:tr>
              <a:tr h="187850">
                <a:tc>
                  <a:txBody>
                    <a:bodyPr/>
                    <a:lstStyle/>
                    <a:p>
                      <a:pPr algn="ctr" fontAlgn="b"/>
                      <a:r>
                        <a:rPr lang="en-GB" sz="1200" u="none" strike="noStrike">
                          <a:effectLst/>
                          <a:latin typeface="+mn-lt"/>
                        </a:rPr>
                        <a:t>10</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fontAlgn="b"/>
                      <a:r>
                        <a:rPr lang="en-GB" sz="1200" u="none" strike="noStrike">
                          <a:effectLst/>
                          <a:latin typeface="+mn-lt"/>
                        </a:rPr>
                        <a:t>A</a:t>
                      </a:r>
                      <a:endParaRPr lang="en-GB" sz="1200" b="0" i="0" u="none" strike="noStrike">
                        <a:solidFill>
                          <a:srgbClr val="000000"/>
                        </a:solidFill>
                        <a:effectLst/>
                        <a:latin typeface="+mn-lt"/>
                      </a:endParaRPr>
                    </a:p>
                  </a:txBody>
                  <a:tcPr marL="6580" marR="6580" marT="6580" marB="0" anchor="b">
                    <a:lnB w="12700" cap="flat" cmpd="sng" algn="ctr">
                      <a:solidFill>
                        <a:schemeClr val="tx1"/>
                      </a:solidFill>
                      <a:prstDash val="solid"/>
                      <a:round/>
                      <a:headEnd type="none" w="med" len="med"/>
                      <a:tailEnd type="none" w="med" len="med"/>
                    </a:lnB>
                    <a:noFill/>
                  </a:tcPr>
                </a:tc>
                <a:tc>
                  <a:txBody>
                    <a:bodyPr/>
                    <a:lstStyle/>
                    <a:p>
                      <a:pPr algn="ctr" fontAlgn="b"/>
                      <a:r>
                        <a:rPr lang="en-GB" sz="1200" u="none" strike="noStrike">
                          <a:effectLst/>
                          <a:latin typeface="+mn-lt"/>
                        </a:rPr>
                        <a:t>8</a:t>
                      </a:r>
                      <a:endParaRPr lang="en-GB" sz="1200" b="0" i="0" u="none" strike="noStrike">
                        <a:solidFill>
                          <a:srgbClr val="000000"/>
                        </a:solidFill>
                        <a:effectLst/>
                        <a:latin typeface="+mn-lt"/>
                      </a:endParaRPr>
                    </a:p>
                  </a:txBody>
                  <a:tcPr marL="6580" marR="6580" marT="6580" marB="0" anchor="b">
                    <a:lnB w="12700" cap="flat" cmpd="sng" algn="ctr">
                      <a:solidFill>
                        <a:schemeClr val="tx1"/>
                      </a:solidFill>
                      <a:prstDash val="solid"/>
                      <a:round/>
                      <a:headEnd type="none" w="med" len="med"/>
                      <a:tailEnd type="none" w="med" len="med"/>
                    </a:lnB>
                    <a:noFill/>
                  </a:tcPr>
                </a:tc>
                <a:tc>
                  <a:txBody>
                    <a:bodyPr/>
                    <a:lstStyle/>
                    <a:p>
                      <a:pPr algn="ctr" fontAlgn="b"/>
                      <a:r>
                        <a:rPr lang="en-GB" sz="1200" u="none" strike="noStrike">
                          <a:effectLst/>
                          <a:latin typeface="+mn-lt"/>
                        </a:rPr>
                        <a:t>30</a:t>
                      </a:r>
                      <a:endParaRPr lang="en-GB" sz="1200" b="0" i="0" u="none" strike="noStrike">
                        <a:solidFill>
                          <a:srgbClr val="000000"/>
                        </a:solidFill>
                        <a:effectLst/>
                        <a:latin typeface="+mn-lt"/>
                      </a:endParaRPr>
                    </a:p>
                  </a:txBody>
                  <a:tcPr marL="6580" marR="6580" marT="6580" marB="0" anchor="b">
                    <a:lnB w="12700" cap="flat" cmpd="sng" algn="ctr">
                      <a:solidFill>
                        <a:schemeClr val="tx1"/>
                      </a:solidFill>
                      <a:prstDash val="solid"/>
                      <a:round/>
                      <a:headEnd type="none" w="med" len="med"/>
                      <a:tailEnd type="none" w="med" len="med"/>
                    </a:lnB>
                    <a:noFill/>
                  </a:tcPr>
                </a:tc>
                <a:tc>
                  <a:txBody>
                    <a:bodyPr/>
                    <a:lstStyle/>
                    <a:p>
                      <a:pPr algn="ctr" fontAlgn="b"/>
                      <a:r>
                        <a:rPr lang="en-GB" sz="1200" u="none" strike="noStrike">
                          <a:effectLst/>
                          <a:latin typeface="+mn-lt"/>
                        </a:rPr>
                        <a:t>30</a:t>
                      </a:r>
                      <a:endParaRPr lang="en-GB" sz="1200" b="0" i="0" u="none" strike="noStrike">
                        <a:solidFill>
                          <a:srgbClr val="000000"/>
                        </a:solidFill>
                        <a:effectLst/>
                        <a:latin typeface="+mn-lt"/>
                      </a:endParaRPr>
                    </a:p>
                  </a:txBody>
                  <a:tcPr marL="6580" marR="6580" marT="6580" marB="0" anchor="b">
                    <a:lnB w="12700" cap="flat" cmpd="sng" algn="ctr">
                      <a:solidFill>
                        <a:schemeClr val="tx1"/>
                      </a:solidFill>
                      <a:prstDash val="solid"/>
                      <a:round/>
                      <a:headEnd type="none" w="med" len="med"/>
                      <a:tailEnd type="none" w="med" len="med"/>
                    </a:lnB>
                    <a:noFill/>
                  </a:tcPr>
                </a:tc>
                <a:tc>
                  <a:txBody>
                    <a:bodyPr/>
                    <a:lstStyle/>
                    <a:p>
                      <a:pPr algn="ctr" fontAlgn="b"/>
                      <a:r>
                        <a:rPr lang="en-GB" sz="1200" u="none" strike="noStrike">
                          <a:effectLst/>
                          <a:latin typeface="+mn-lt"/>
                        </a:rPr>
                        <a:t>30</a:t>
                      </a:r>
                      <a:endParaRPr lang="en-GB" sz="1200" b="0" i="0" u="none" strike="noStrike">
                        <a:solidFill>
                          <a:srgbClr val="000000"/>
                        </a:solidFill>
                        <a:effectLst/>
                        <a:latin typeface="+mn-lt"/>
                      </a:endParaRPr>
                    </a:p>
                  </a:txBody>
                  <a:tcPr marL="6580" marR="6580" marT="6580" marB="0" anchor="b">
                    <a:lnB w="12700" cap="flat" cmpd="sng" algn="ctr">
                      <a:solidFill>
                        <a:schemeClr val="tx1"/>
                      </a:solidFill>
                      <a:prstDash val="solid"/>
                      <a:round/>
                      <a:headEnd type="none" w="med" len="med"/>
                      <a:tailEnd type="none" w="med" len="med"/>
                    </a:lnB>
                    <a:noFill/>
                  </a:tcPr>
                </a:tc>
                <a:tc>
                  <a:txBody>
                    <a:bodyPr/>
                    <a:lstStyle/>
                    <a:p>
                      <a:pPr algn="l" fontAlgn="b"/>
                      <a:endParaRPr lang="en-GB" sz="1200" b="0" i="0" u="none" strike="noStrike">
                        <a:solidFill>
                          <a:srgbClr val="000000"/>
                        </a:solidFill>
                        <a:effectLst/>
                        <a:latin typeface="+mn-lt"/>
                      </a:endParaRPr>
                    </a:p>
                  </a:txBody>
                  <a:tcPr marL="6580" marR="6580" marT="6580" marB="0" anchor="b">
                    <a:lnB w="12700" cap="flat" cmpd="sng" algn="ctr">
                      <a:solidFill>
                        <a:schemeClr val="tx1"/>
                      </a:solidFill>
                      <a:prstDash val="solid"/>
                      <a:round/>
                      <a:headEnd type="none" w="med" len="med"/>
                      <a:tailEnd type="none" w="med" len="med"/>
                    </a:lnB>
                    <a:noFill/>
                  </a:tcPr>
                </a:tc>
                <a:tc>
                  <a:txBody>
                    <a:bodyPr/>
                    <a:lstStyle/>
                    <a:p>
                      <a:pPr algn="l" fontAlgn="b"/>
                      <a:endParaRPr lang="en-GB" sz="1200" b="0" i="0" u="none" strike="noStrike" dirty="0">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212039"/>
                  </a:ext>
                </a:extLst>
              </a:tr>
            </a:tbl>
          </a:graphicData>
        </a:graphic>
      </p:graphicFrame>
    </p:spTree>
    <p:extLst>
      <p:ext uri="{BB962C8B-B14F-4D97-AF65-F5344CB8AC3E}">
        <p14:creationId xmlns:p14="http://schemas.microsoft.com/office/powerpoint/2010/main" val="30550243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51E50-6CA9-53AB-AAC5-98FAD3643A63}"/>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Distribution of the test statistic</a:t>
            </a:r>
          </a:p>
        </p:txBody>
      </p:sp>
      <p:sp>
        <p:nvSpPr>
          <p:cNvPr id="4" name="TextBox 3">
            <a:extLst>
              <a:ext uri="{FF2B5EF4-FFF2-40B4-BE49-F238E27FC236}">
                <a16:creationId xmlns:a16="http://schemas.microsoft.com/office/drawing/2014/main" id="{AC92A4FF-2733-14A2-1D69-D87946EB7910}"/>
              </a:ext>
            </a:extLst>
          </p:cNvPr>
          <p:cNvSpPr txBox="1"/>
          <p:nvPr/>
        </p:nvSpPr>
        <p:spPr>
          <a:xfrm>
            <a:off x="183617" y="3970298"/>
            <a:ext cx="11675448" cy="1077218"/>
          </a:xfrm>
          <a:prstGeom prst="rect">
            <a:avLst/>
          </a:prstGeom>
          <a:noFill/>
        </p:spPr>
        <p:txBody>
          <a:bodyPr wrap="square" rtlCol="0">
            <a:spAutoFit/>
          </a:bodyPr>
          <a:lstStyle/>
          <a:p>
            <a:pPr marL="457200" indent="-457200">
              <a:buFont typeface="Wingdings" pitchFamily="2" charset="2"/>
              <a:buChar char="§"/>
            </a:pPr>
            <a:r>
              <a:rPr lang="en-US" sz="3200" dirty="0"/>
              <a:t> </a:t>
            </a:r>
            <a:r>
              <a:rPr lang="en-US" sz="3200" b="1" dirty="0">
                <a:solidFill>
                  <a:schemeClr val="accent1"/>
                </a:solidFill>
              </a:rPr>
              <a:t>Simulation</a:t>
            </a:r>
            <a:r>
              <a:rPr lang="en-US" sz="3200" dirty="0"/>
              <a:t>: rank j as the same probability to be assigned to one </a:t>
            </a:r>
          </a:p>
          <a:p>
            <a:r>
              <a:rPr lang="en-US" sz="3200" dirty="0"/>
              <a:t>      group or the other.</a:t>
            </a:r>
          </a:p>
        </p:txBody>
      </p:sp>
      <p:sp>
        <p:nvSpPr>
          <p:cNvPr id="5" name="TextBox 4">
            <a:extLst>
              <a:ext uri="{FF2B5EF4-FFF2-40B4-BE49-F238E27FC236}">
                <a16:creationId xmlns:a16="http://schemas.microsoft.com/office/drawing/2014/main" id="{1FEDB792-D4E2-F494-970F-8506AD002505}"/>
              </a:ext>
            </a:extLst>
          </p:cNvPr>
          <p:cNvSpPr txBox="1"/>
          <p:nvPr/>
        </p:nvSpPr>
        <p:spPr>
          <a:xfrm>
            <a:off x="169549" y="5575430"/>
            <a:ext cx="11858327" cy="1077218"/>
          </a:xfrm>
          <a:prstGeom prst="rect">
            <a:avLst/>
          </a:prstGeom>
          <a:noFill/>
        </p:spPr>
        <p:txBody>
          <a:bodyPr wrap="square" rtlCol="0">
            <a:spAutoFit/>
          </a:bodyPr>
          <a:lstStyle/>
          <a:p>
            <a:pPr marL="457200" indent="-457200">
              <a:buFont typeface="Wingdings" pitchFamily="2" charset="2"/>
              <a:buChar char="§"/>
            </a:pPr>
            <a:r>
              <a:rPr lang="en-US" sz="3200" dirty="0"/>
              <a:t>For large samples, a </a:t>
            </a:r>
            <a:r>
              <a:rPr lang="en-US" sz="3200" b="1" dirty="0">
                <a:solidFill>
                  <a:schemeClr val="accent1"/>
                </a:solidFill>
              </a:rPr>
              <a:t>normal approximation</a:t>
            </a:r>
            <a:r>
              <a:rPr lang="en-US" sz="3200" dirty="0">
                <a:solidFill>
                  <a:schemeClr val="accent1"/>
                </a:solidFill>
              </a:rPr>
              <a:t> </a:t>
            </a:r>
            <a:r>
              <a:rPr lang="en-US" sz="3200" dirty="0"/>
              <a:t>with known mean and variance can be applied.</a:t>
            </a:r>
          </a:p>
        </p:txBody>
      </p:sp>
      <p:sp>
        <p:nvSpPr>
          <p:cNvPr id="6" name="TextBox 5">
            <a:extLst>
              <a:ext uri="{FF2B5EF4-FFF2-40B4-BE49-F238E27FC236}">
                <a16:creationId xmlns:a16="http://schemas.microsoft.com/office/drawing/2014/main" id="{3EB80486-86E3-97A1-1A77-65E45D919602}"/>
              </a:ext>
            </a:extLst>
          </p:cNvPr>
          <p:cNvSpPr txBox="1"/>
          <p:nvPr/>
        </p:nvSpPr>
        <p:spPr>
          <a:xfrm>
            <a:off x="195337" y="1506106"/>
            <a:ext cx="11675448" cy="584775"/>
          </a:xfrm>
          <a:prstGeom prst="rect">
            <a:avLst/>
          </a:prstGeom>
          <a:noFill/>
        </p:spPr>
        <p:txBody>
          <a:bodyPr wrap="square" rtlCol="0">
            <a:spAutoFit/>
          </a:bodyPr>
          <a:lstStyle/>
          <a:p>
            <a:pPr marL="457200" indent="-457200">
              <a:buFont typeface="Wingdings" pitchFamily="2" charset="2"/>
              <a:buChar char="§"/>
            </a:pPr>
            <a:r>
              <a:rPr lang="en-US" sz="3200" dirty="0"/>
              <a:t> </a:t>
            </a:r>
          </a:p>
        </p:txBody>
      </p:sp>
      <p:graphicFrame>
        <p:nvGraphicFramePr>
          <p:cNvPr id="7" name="Table 6">
            <a:extLst>
              <a:ext uri="{FF2B5EF4-FFF2-40B4-BE49-F238E27FC236}">
                <a16:creationId xmlns:a16="http://schemas.microsoft.com/office/drawing/2014/main" id="{E6B9A29B-5817-5924-A46F-74E563BB7D30}"/>
              </a:ext>
            </a:extLst>
          </p:cNvPr>
          <p:cNvGraphicFramePr>
            <a:graphicFrameLocks noGrp="1"/>
          </p:cNvGraphicFramePr>
          <p:nvPr>
            <p:extLst>
              <p:ext uri="{D42A27DB-BD31-4B8C-83A1-F6EECF244321}">
                <p14:modId xmlns:p14="http://schemas.microsoft.com/office/powerpoint/2010/main" val="1501205232"/>
              </p:ext>
            </p:extLst>
          </p:nvPr>
        </p:nvGraphicFramePr>
        <p:xfrm>
          <a:off x="974575" y="1157776"/>
          <a:ext cx="9252637" cy="1112520"/>
        </p:xfrm>
        <a:graphic>
          <a:graphicData uri="http://schemas.openxmlformats.org/drawingml/2006/table">
            <a:tbl>
              <a:tblPr firstRow="1" bandRow="1">
                <a:tableStyleId>{5C22544A-7EE6-4342-B048-85BDC9FD1C3A}</a:tableStyleId>
              </a:tblPr>
              <a:tblGrid>
                <a:gridCol w="2395009">
                  <a:extLst>
                    <a:ext uri="{9D8B030D-6E8A-4147-A177-3AD203B41FA5}">
                      <a16:colId xmlns:a16="http://schemas.microsoft.com/office/drawing/2014/main" val="2151428353"/>
                    </a:ext>
                  </a:extLst>
                </a:gridCol>
                <a:gridCol w="1371228">
                  <a:extLst>
                    <a:ext uri="{9D8B030D-6E8A-4147-A177-3AD203B41FA5}">
                      <a16:colId xmlns:a16="http://schemas.microsoft.com/office/drawing/2014/main" val="1419069402"/>
                    </a:ext>
                  </a:extLst>
                </a:gridCol>
                <a:gridCol w="1336431">
                  <a:extLst>
                    <a:ext uri="{9D8B030D-6E8A-4147-A177-3AD203B41FA5}">
                      <a16:colId xmlns:a16="http://schemas.microsoft.com/office/drawing/2014/main" val="531348726"/>
                    </a:ext>
                  </a:extLst>
                </a:gridCol>
                <a:gridCol w="1378634">
                  <a:extLst>
                    <a:ext uri="{9D8B030D-6E8A-4147-A177-3AD203B41FA5}">
                      <a16:colId xmlns:a16="http://schemas.microsoft.com/office/drawing/2014/main" val="1528407208"/>
                    </a:ext>
                  </a:extLst>
                </a:gridCol>
                <a:gridCol w="1392701">
                  <a:extLst>
                    <a:ext uri="{9D8B030D-6E8A-4147-A177-3AD203B41FA5}">
                      <a16:colId xmlns:a16="http://schemas.microsoft.com/office/drawing/2014/main" val="3346800950"/>
                    </a:ext>
                  </a:extLst>
                </a:gridCol>
                <a:gridCol w="1378634">
                  <a:extLst>
                    <a:ext uri="{9D8B030D-6E8A-4147-A177-3AD203B41FA5}">
                      <a16:colId xmlns:a16="http://schemas.microsoft.com/office/drawing/2014/main" val="4290793501"/>
                    </a:ext>
                  </a:extLst>
                </a:gridCol>
              </a:tblGrid>
              <a:tr h="370840">
                <a:tc>
                  <a:txBody>
                    <a:bodyPr/>
                    <a:lstStyle/>
                    <a:p>
                      <a:r>
                        <a:rPr lang="en-US" dirty="0">
                          <a:solidFill>
                            <a:schemeClr val="tx1"/>
                          </a:solidFill>
                        </a:rPr>
                        <a:t>Group 1, ranks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3,4,5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7189245"/>
                  </a:ext>
                </a:extLst>
              </a:tr>
              <a:tr h="370840">
                <a:tc>
                  <a:txBody>
                    <a:bodyPr/>
                    <a:lstStyle/>
                    <a:p>
                      <a:r>
                        <a:rPr lang="en-US" dirty="0">
                          <a:solidFill>
                            <a:schemeClr val="tx1"/>
                          </a:solidFill>
                        </a:rPr>
                        <a:t>Test statistic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44858144"/>
                  </a:ext>
                </a:extLst>
              </a:tr>
              <a:tr h="370840">
                <a:tc>
                  <a:txBody>
                    <a:bodyPr/>
                    <a:lstStyle/>
                    <a:p>
                      <a:r>
                        <a:rPr lang="en-US" dirty="0">
                          <a:solidFill>
                            <a:schemeClr val="tx1"/>
                          </a:solidFill>
                        </a:rPr>
                        <a:t>Probability under H</a:t>
                      </a:r>
                      <a:r>
                        <a:rPr lang="en-US" baseline="-25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 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48034418"/>
                  </a:ext>
                </a:extLst>
              </a:tr>
            </a:tbl>
          </a:graphicData>
        </a:graphic>
      </p:graphicFrame>
      <p:graphicFrame>
        <p:nvGraphicFramePr>
          <p:cNvPr id="9" name="Table 8">
            <a:extLst>
              <a:ext uri="{FF2B5EF4-FFF2-40B4-BE49-F238E27FC236}">
                <a16:creationId xmlns:a16="http://schemas.microsoft.com/office/drawing/2014/main" id="{72364E93-9530-0229-A565-8F563B77B851}"/>
              </a:ext>
            </a:extLst>
          </p:cNvPr>
          <p:cNvGraphicFramePr>
            <a:graphicFrameLocks noGrp="1"/>
          </p:cNvGraphicFramePr>
          <p:nvPr>
            <p:extLst>
              <p:ext uri="{D42A27DB-BD31-4B8C-83A1-F6EECF244321}">
                <p14:modId xmlns:p14="http://schemas.microsoft.com/office/powerpoint/2010/main" val="2075066660"/>
              </p:ext>
            </p:extLst>
          </p:nvPr>
        </p:nvGraphicFramePr>
        <p:xfrm>
          <a:off x="972231" y="2407455"/>
          <a:ext cx="9252637" cy="1112520"/>
        </p:xfrm>
        <a:graphic>
          <a:graphicData uri="http://schemas.openxmlformats.org/drawingml/2006/table">
            <a:tbl>
              <a:tblPr firstRow="1" bandRow="1">
                <a:tableStyleId>{5C22544A-7EE6-4342-B048-85BDC9FD1C3A}</a:tableStyleId>
              </a:tblPr>
              <a:tblGrid>
                <a:gridCol w="2395009">
                  <a:extLst>
                    <a:ext uri="{9D8B030D-6E8A-4147-A177-3AD203B41FA5}">
                      <a16:colId xmlns:a16="http://schemas.microsoft.com/office/drawing/2014/main" val="2151428353"/>
                    </a:ext>
                  </a:extLst>
                </a:gridCol>
                <a:gridCol w="1371228">
                  <a:extLst>
                    <a:ext uri="{9D8B030D-6E8A-4147-A177-3AD203B41FA5}">
                      <a16:colId xmlns:a16="http://schemas.microsoft.com/office/drawing/2014/main" val="1419069402"/>
                    </a:ext>
                  </a:extLst>
                </a:gridCol>
                <a:gridCol w="1336431">
                  <a:extLst>
                    <a:ext uri="{9D8B030D-6E8A-4147-A177-3AD203B41FA5}">
                      <a16:colId xmlns:a16="http://schemas.microsoft.com/office/drawing/2014/main" val="531348726"/>
                    </a:ext>
                  </a:extLst>
                </a:gridCol>
                <a:gridCol w="1378634">
                  <a:extLst>
                    <a:ext uri="{9D8B030D-6E8A-4147-A177-3AD203B41FA5}">
                      <a16:colId xmlns:a16="http://schemas.microsoft.com/office/drawing/2014/main" val="1528407208"/>
                    </a:ext>
                  </a:extLst>
                </a:gridCol>
                <a:gridCol w="1392701">
                  <a:extLst>
                    <a:ext uri="{9D8B030D-6E8A-4147-A177-3AD203B41FA5}">
                      <a16:colId xmlns:a16="http://schemas.microsoft.com/office/drawing/2014/main" val="3346800950"/>
                    </a:ext>
                  </a:extLst>
                </a:gridCol>
                <a:gridCol w="1378634">
                  <a:extLst>
                    <a:ext uri="{9D8B030D-6E8A-4147-A177-3AD203B41FA5}">
                      <a16:colId xmlns:a16="http://schemas.microsoft.com/office/drawing/2014/main" val="4290793501"/>
                    </a:ext>
                  </a:extLst>
                </a:gridCol>
              </a:tblGrid>
              <a:tr h="370840">
                <a:tc>
                  <a:txBody>
                    <a:bodyPr/>
                    <a:lstStyle/>
                    <a:p>
                      <a:r>
                        <a:rPr lang="en-US" dirty="0">
                          <a:solidFill>
                            <a:schemeClr val="tx1"/>
                          </a:solidFill>
                        </a:rPr>
                        <a:t>Group 1, ranks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7189245"/>
                  </a:ext>
                </a:extLst>
              </a:tr>
              <a:tr h="370840">
                <a:tc>
                  <a:txBody>
                    <a:bodyPr/>
                    <a:lstStyle/>
                    <a:p>
                      <a:r>
                        <a:rPr lang="en-US" dirty="0">
                          <a:solidFill>
                            <a:schemeClr val="tx1"/>
                          </a:solidFill>
                        </a:rPr>
                        <a:t>Test statistic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44858144"/>
                  </a:ext>
                </a:extLst>
              </a:tr>
              <a:tr h="370840">
                <a:tc>
                  <a:txBody>
                    <a:bodyPr/>
                    <a:lstStyle/>
                    <a:p>
                      <a:r>
                        <a:rPr lang="en-US" dirty="0">
                          <a:solidFill>
                            <a:schemeClr val="tx1"/>
                          </a:solidFill>
                        </a:rPr>
                        <a:t>Probability under H</a:t>
                      </a:r>
                      <a:r>
                        <a:rPr lang="en-US" baseline="-25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 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48034418"/>
                  </a:ext>
                </a:extLst>
              </a:tr>
            </a:tbl>
          </a:graphicData>
        </a:graphic>
      </p:graphicFrame>
      <p:sp>
        <p:nvSpPr>
          <p:cNvPr id="10" name="TextBox 9">
            <a:extLst>
              <a:ext uri="{FF2B5EF4-FFF2-40B4-BE49-F238E27FC236}">
                <a16:creationId xmlns:a16="http://schemas.microsoft.com/office/drawing/2014/main" id="{C9AAD895-EDD0-42C5-2935-0769C21F3F20}"/>
              </a:ext>
            </a:extLst>
          </p:cNvPr>
          <p:cNvSpPr txBox="1"/>
          <p:nvPr/>
        </p:nvSpPr>
        <p:spPr>
          <a:xfrm>
            <a:off x="10494498" y="1731687"/>
            <a:ext cx="1376287" cy="1077218"/>
          </a:xfrm>
          <a:prstGeom prst="rect">
            <a:avLst/>
          </a:prstGeom>
          <a:noFill/>
        </p:spPr>
        <p:txBody>
          <a:bodyPr wrap="square" rtlCol="0">
            <a:spAutoFit/>
          </a:bodyPr>
          <a:lstStyle/>
          <a:p>
            <a:r>
              <a:rPr lang="en-US" sz="3200" dirty="0"/>
              <a:t>n</a:t>
            </a:r>
            <a:r>
              <a:rPr lang="en-US" sz="3200" baseline="-25000" dirty="0"/>
              <a:t>1</a:t>
            </a:r>
            <a:r>
              <a:rPr lang="en-US" sz="3200" dirty="0"/>
              <a:t> = 3 n</a:t>
            </a:r>
            <a:r>
              <a:rPr lang="en-US" sz="3200" baseline="-25000" dirty="0"/>
              <a:t>2</a:t>
            </a:r>
            <a:r>
              <a:rPr lang="en-US" sz="3200" dirty="0"/>
              <a:t> = 2</a:t>
            </a:r>
          </a:p>
        </p:txBody>
      </p:sp>
    </p:spTree>
    <p:extLst>
      <p:ext uri="{BB962C8B-B14F-4D97-AF65-F5344CB8AC3E}">
        <p14:creationId xmlns:p14="http://schemas.microsoft.com/office/powerpoint/2010/main" val="34974396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F071B-9E9F-C52F-4A31-553B76B618EB}"/>
              </a:ext>
            </a:extLst>
          </p:cNvPr>
          <p:cNvSpPr txBox="1">
            <a:spLocks/>
          </p:cNvSpPr>
          <p:nvPr/>
        </p:nvSpPr>
        <p:spPr>
          <a:xfrm>
            <a:off x="9776" y="9781"/>
            <a:ext cx="12192000" cy="718882"/>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Distribution-free tests vs </a:t>
            </a:r>
            <a:r>
              <a:rPr lang="en-US" sz="5000" b="1" i="1" dirty="0"/>
              <a:t>t</a:t>
            </a:r>
            <a:r>
              <a:rPr lang="en-US" sz="5000" b="1" dirty="0"/>
              <a:t>-tests</a:t>
            </a:r>
          </a:p>
        </p:txBody>
      </p:sp>
      <p:sp>
        <p:nvSpPr>
          <p:cNvPr id="5" name="TextBox 4">
            <a:extLst>
              <a:ext uri="{FF2B5EF4-FFF2-40B4-BE49-F238E27FC236}">
                <a16:creationId xmlns:a16="http://schemas.microsoft.com/office/drawing/2014/main" id="{54489716-6073-5FF1-A052-9BFBA9A55889}"/>
              </a:ext>
            </a:extLst>
          </p:cNvPr>
          <p:cNvSpPr txBox="1"/>
          <p:nvPr/>
        </p:nvSpPr>
        <p:spPr>
          <a:xfrm>
            <a:off x="192501" y="1027801"/>
            <a:ext cx="11658602" cy="3020507"/>
          </a:xfrm>
          <a:prstGeom prst="rect">
            <a:avLst/>
          </a:prstGeom>
          <a:noFill/>
        </p:spPr>
        <p:txBody>
          <a:bodyPr wrap="square">
            <a:spAutoFit/>
          </a:bodyPr>
          <a:lstStyle/>
          <a:p>
            <a:r>
              <a:rPr lang="en-GB" sz="3200" dirty="0">
                <a:effectLst/>
              </a:rPr>
              <a:t>Situations which may suggest the use of distribution-free </a:t>
            </a:r>
            <a:r>
              <a:rPr lang="en-GB" sz="3200" dirty="0"/>
              <a:t>tests</a:t>
            </a:r>
            <a:r>
              <a:rPr lang="en-GB" sz="3200" dirty="0">
                <a:effectLst/>
              </a:rPr>
              <a:t>: </a:t>
            </a:r>
          </a:p>
          <a:p>
            <a:endParaRPr lang="en-GB" dirty="0">
              <a:solidFill>
                <a:srgbClr val="353593"/>
              </a:solidFill>
            </a:endParaRPr>
          </a:p>
          <a:p>
            <a:pPr marL="342900" indent="-342900">
              <a:lnSpc>
                <a:spcPct val="150000"/>
              </a:lnSpc>
              <a:buFont typeface="+mj-lt"/>
              <a:buAutoNum type="arabicPeriod"/>
            </a:pPr>
            <a:r>
              <a:rPr lang="en-GB" sz="2400" dirty="0">
                <a:effectLst/>
              </a:rPr>
              <a:t>When one outcome has a </a:t>
            </a:r>
            <a:r>
              <a:rPr lang="en-GB" sz="2400" b="1" dirty="0">
                <a:solidFill>
                  <a:schemeClr val="accent1">
                    <a:lumMod val="75000"/>
                  </a:schemeClr>
                </a:solidFill>
                <a:effectLst/>
              </a:rPr>
              <a:t>distribution other than normal</a:t>
            </a:r>
            <a:r>
              <a:rPr lang="en-GB" sz="2400" dirty="0">
                <a:effectLst/>
              </a:rPr>
              <a:t>.</a:t>
            </a:r>
            <a:endParaRPr lang="en-GB" sz="2400" dirty="0"/>
          </a:p>
          <a:p>
            <a:pPr marL="342900" indent="-342900">
              <a:lnSpc>
                <a:spcPct val="150000"/>
              </a:lnSpc>
              <a:buFont typeface="+mj-lt"/>
              <a:buAutoNum type="arabicPeriod"/>
            </a:pPr>
            <a:r>
              <a:rPr lang="en-GB" sz="2400" dirty="0">
                <a:effectLst/>
              </a:rPr>
              <a:t>When the data are </a:t>
            </a:r>
            <a:r>
              <a:rPr lang="en-GB" sz="2400" b="1" dirty="0">
                <a:solidFill>
                  <a:schemeClr val="accent1">
                    <a:lumMod val="75000"/>
                  </a:schemeClr>
                </a:solidFill>
                <a:effectLst/>
              </a:rPr>
              <a:t>ordered</a:t>
            </a:r>
            <a:r>
              <a:rPr lang="en-GB" sz="2400" dirty="0">
                <a:solidFill>
                  <a:srgbClr val="EA058C"/>
                </a:solidFill>
                <a:effectLst/>
              </a:rPr>
              <a:t> </a:t>
            </a:r>
            <a:r>
              <a:rPr lang="en-GB" sz="2400" dirty="0">
                <a:effectLst/>
              </a:rPr>
              <a:t>with many ties or are rank ordered.</a:t>
            </a:r>
          </a:p>
          <a:p>
            <a:pPr marL="342900" indent="-342900">
              <a:lnSpc>
                <a:spcPct val="150000"/>
              </a:lnSpc>
              <a:buFont typeface="+mj-lt"/>
              <a:buAutoNum type="arabicPeriod"/>
            </a:pPr>
            <a:r>
              <a:rPr lang="en-GB" sz="2400" dirty="0">
                <a:effectLst/>
              </a:rPr>
              <a:t>When the data has </a:t>
            </a:r>
            <a:r>
              <a:rPr lang="en-GB" sz="2400" b="1" dirty="0">
                <a:solidFill>
                  <a:schemeClr val="accent1">
                    <a:lumMod val="75000"/>
                  </a:schemeClr>
                </a:solidFill>
                <a:effectLst/>
              </a:rPr>
              <a:t>notable outliers</a:t>
            </a:r>
            <a:r>
              <a:rPr lang="en-GB" sz="2400" dirty="0">
                <a:effectLst/>
              </a:rPr>
              <a:t>.</a:t>
            </a:r>
            <a:endParaRPr lang="en-GB" sz="2400" dirty="0"/>
          </a:p>
          <a:p>
            <a:pPr marL="342900" indent="-342900">
              <a:lnSpc>
                <a:spcPct val="150000"/>
              </a:lnSpc>
              <a:buFont typeface="+mj-lt"/>
              <a:buAutoNum type="arabicPeriod"/>
            </a:pPr>
            <a:r>
              <a:rPr lang="en-GB" sz="2400" dirty="0">
                <a:effectLst/>
              </a:rPr>
              <a:t>When there is a </a:t>
            </a:r>
            <a:r>
              <a:rPr lang="en-GB" sz="2400" b="1" dirty="0">
                <a:solidFill>
                  <a:schemeClr val="accent1">
                    <a:lumMod val="75000"/>
                  </a:schemeClr>
                </a:solidFill>
              </a:rPr>
              <a:t>small sample size</a:t>
            </a:r>
            <a:r>
              <a:rPr lang="en-GB" sz="2400" dirty="0"/>
              <a:t>.</a:t>
            </a:r>
            <a:r>
              <a:rPr lang="en-GB" sz="2400" dirty="0">
                <a:effectLst/>
              </a:rPr>
              <a:t> </a:t>
            </a:r>
          </a:p>
        </p:txBody>
      </p:sp>
    </p:spTree>
    <p:extLst>
      <p:ext uri="{BB962C8B-B14F-4D97-AF65-F5344CB8AC3E}">
        <p14:creationId xmlns:p14="http://schemas.microsoft.com/office/powerpoint/2010/main" val="21216475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41D326A-F742-9C2A-C43C-56E6234C9E0B}"/>
              </a:ext>
            </a:extLst>
          </p:cNvPr>
          <p:cNvSpPr txBox="1"/>
          <p:nvPr/>
        </p:nvSpPr>
        <p:spPr>
          <a:xfrm>
            <a:off x="153401" y="990308"/>
            <a:ext cx="12038599" cy="5124480"/>
          </a:xfrm>
          <a:prstGeom prst="rect">
            <a:avLst/>
          </a:prstGeom>
          <a:noFill/>
        </p:spPr>
        <p:txBody>
          <a:bodyPr wrap="square">
            <a:spAutoFit/>
          </a:bodyPr>
          <a:lstStyle/>
          <a:p>
            <a:r>
              <a:rPr lang="en-GB" sz="2700" b="0" i="0" u="none" strike="noStrike" dirty="0">
                <a:solidFill>
                  <a:srgbClr val="000000"/>
                </a:solidFill>
                <a:effectLst/>
              </a:rPr>
              <a:t>We can transform the data mathematically…</a:t>
            </a:r>
          </a:p>
          <a:p>
            <a:endParaRPr lang="en-GB" sz="2700" dirty="0">
              <a:solidFill>
                <a:srgbClr val="000000"/>
              </a:solidFill>
            </a:endParaRPr>
          </a:p>
          <a:p>
            <a:pPr marL="457200" indent="-457200">
              <a:buFont typeface="Wingdings" pitchFamily="2" charset="2"/>
              <a:buChar char="§"/>
            </a:pPr>
            <a:r>
              <a:rPr lang="en-GB" sz="2700" dirty="0">
                <a:solidFill>
                  <a:srgbClr val="000000"/>
                </a:solidFill>
              </a:rPr>
              <a:t>t</a:t>
            </a:r>
            <a:r>
              <a:rPr lang="en-GB" sz="2700" b="0" i="0" u="none" strike="noStrike" dirty="0">
                <a:solidFill>
                  <a:srgbClr val="000000"/>
                </a:solidFill>
                <a:effectLst/>
              </a:rPr>
              <a:t>o make them fit the normality </a:t>
            </a:r>
          </a:p>
          <a:p>
            <a:r>
              <a:rPr lang="en-GB" sz="2700" dirty="0">
                <a:solidFill>
                  <a:srgbClr val="000000"/>
                </a:solidFill>
              </a:rPr>
              <a:t>     </a:t>
            </a:r>
            <a:r>
              <a:rPr lang="en-GB" sz="2700" b="0" i="0" u="none" strike="noStrike" dirty="0">
                <a:solidFill>
                  <a:srgbClr val="000000"/>
                </a:solidFill>
                <a:effectLst/>
              </a:rPr>
              <a:t>more closely</a:t>
            </a:r>
          </a:p>
          <a:p>
            <a:endParaRPr lang="en-GB" sz="2700" dirty="0">
              <a:solidFill>
                <a:srgbClr val="000000"/>
              </a:solidFill>
            </a:endParaRPr>
          </a:p>
          <a:p>
            <a:endParaRPr lang="en-GB" sz="2700" b="0" i="0" u="none" strike="noStrike" dirty="0">
              <a:solidFill>
                <a:srgbClr val="000000"/>
              </a:solidFill>
              <a:effectLst/>
            </a:endParaRPr>
          </a:p>
          <a:p>
            <a:endParaRPr lang="en-GB" b="0" i="0" u="none" strike="noStrike" dirty="0">
              <a:solidFill>
                <a:srgbClr val="000000"/>
              </a:solidFill>
              <a:effectLst/>
            </a:endParaRPr>
          </a:p>
          <a:p>
            <a:pPr marL="457200" indent="-457200">
              <a:buFont typeface="Wingdings" pitchFamily="2" charset="2"/>
              <a:buChar char="§"/>
            </a:pPr>
            <a:r>
              <a:rPr lang="en-GB" sz="2700" dirty="0">
                <a:solidFill>
                  <a:srgbClr val="000000"/>
                </a:solidFill>
              </a:rPr>
              <a:t>to obtain more similar variances	</a:t>
            </a:r>
          </a:p>
          <a:p>
            <a:endParaRPr lang="en-GB" sz="2700" dirty="0">
              <a:solidFill>
                <a:srgbClr val="000000"/>
              </a:solidFill>
            </a:endParaRPr>
          </a:p>
          <a:p>
            <a:endParaRPr lang="en-GB" sz="2700" dirty="0">
              <a:solidFill>
                <a:srgbClr val="000000"/>
              </a:solidFill>
            </a:endParaRPr>
          </a:p>
          <a:p>
            <a:endParaRPr lang="en-GB" sz="2700" dirty="0">
              <a:solidFill>
                <a:srgbClr val="000000"/>
              </a:solidFill>
            </a:endParaRPr>
          </a:p>
          <a:p>
            <a:endParaRPr lang="en-GB" sz="1200" dirty="0">
              <a:solidFill>
                <a:srgbClr val="000000"/>
              </a:solidFill>
            </a:endParaRPr>
          </a:p>
          <a:p>
            <a:pPr marL="457200" indent="-457200">
              <a:buFont typeface="Wingdings" pitchFamily="2" charset="2"/>
              <a:buChar char="§"/>
            </a:pPr>
            <a:r>
              <a:rPr lang="en-GB" sz="2700" dirty="0">
                <a:solidFill>
                  <a:srgbClr val="000000"/>
                </a:solidFill>
              </a:rPr>
              <a:t>to handle outliers</a:t>
            </a:r>
          </a:p>
        </p:txBody>
      </p:sp>
      <p:pic>
        <p:nvPicPr>
          <p:cNvPr id="8" name="Picture 7" descr="A graph of ulcer area&#10;&#10;Description automatically generated">
            <a:extLst>
              <a:ext uri="{FF2B5EF4-FFF2-40B4-BE49-F238E27FC236}">
                <a16:creationId xmlns:a16="http://schemas.microsoft.com/office/drawing/2014/main" id="{EEF12368-C221-EFC3-2EBC-34DC8D6C7781}"/>
              </a:ext>
            </a:extLst>
          </p:cNvPr>
          <p:cNvPicPr>
            <a:picLocks noChangeAspect="1"/>
          </p:cNvPicPr>
          <p:nvPr/>
        </p:nvPicPr>
        <p:blipFill>
          <a:blip r:embed="rId3"/>
          <a:stretch>
            <a:fillRect/>
          </a:stretch>
        </p:blipFill>
        <p:spPr>
          <a:xfrm>
            <a:off x="5222056" y="1682814"/>
            <a:ext cx="2387600" cy="1752600"/>
          </a:xfrm>
          <a:prstGeom prst="rect">
            <a:avLst/>
          </a:prstGeom>
        </p:spPr>
      </p:pic>
      <p:pic>
        <p:nvPicPr>
          <p:cNvPr id="10" name="Picture 9" descr="A graph with a red line&#10;&#10;Description automatically generated">
            <a:extLst>
              <a:ext uri="{FF2B5EF4-FFF2-40B4-BE49-F238E27FC236}">
                <a16:creationId xmlns:a16="http://schemas.microsoft.com/office/drawing/2014/main" id="{C4EC40D9-C732-0A53-857C-139F1356F72D}"/>
              </a:ext>
            </a:extLst>
          </p:cNvPr>
          <p:cNvPicPr>
            <a:picLocks noChangeAspect="1"/>
          </p:cNvPicPr>
          <p:nvPr/>
        </p:nvPicPr>
        <p:blipFill>
          <a:blip r:embed="rId4"/>
          <a:stretch>
            <a:fillRect/>
          </a:stretch>
        </p:blipFill>
        <p:spPr>
          <a:xfrm>
            <a:off x="9368208" y="1711392"/>
            <a:ext cx="2387600" cy="1752600"/>
          </a:xfrm>
          <a:prstGeom prst="rect">
            <a:avLst/>
          </a:prstGeom>
        </p:spPr>
      </p:pic>
      <p:pic>
        <p:nvPicPr>
          <p:cNvPr id="12" name="Picture 11" descr="A graph with green and white numbers&#10;&#10;Description automatically generated">
            <a:extLst>
              <a:ext uri="{FF2B5EF4-FFF2-40B4-BE49-F238E27FC236}">
                <a16:creationId xmlns:a16="http://schemas.microsoft.com/office/drawing/2014/main" id="{F30BE044-9EBC-60BD-3383-F2A3B0733361}"/>
              </a:ext>
            </a:extLst>
          </p:cNvPr>
          <p:cNvPicPr>
            <a:picLocks noChangeAspect="1"/>
          </p:cNvPicPr>
          <p:nvPr/>
        </p:nvPicPr>
        <p:blipFill>
          <a:blip r:embed="rId5"/>
          <a:stretch>
            <a:fillRect/>
          </a:stretch>
        </p:blipFill>
        <p:spPr>
          <a:xfrm>
            <a:off x="5232119" y="5096029"/>
            <a:ext cx="2387600" cy="1752600"/>
          </a:xfrm>
          <a:prstGeom prst="rect">
            <a:avLst/>
          </a:prstGeom>
        </p:spPr>
      </p:pic>
      <p:pic>
        <p:nvPicPr>
          <p:cNvPr id="14" name="Picture 13" descr="A graph showing the number of prostatitis histology&#10;&#10;Description automatically generated">
            <a:extLst>
              <a:ext uri="{FF2B5EF4-FFF2-40B4-BE49-F238E27FC236}">
                <a16:creationId xmlns:a16="http://schemas.microsoft.com/office/drawing/2014/main" id="{2B849662-E4CE-48D5-3976-DB6AC8B0F561}"/>
              </a:ext>
            </a:extLst>
          </p:cNvPr>
          <p:cNvPicPr>
            <a:picLocks noChangeAspect="1"/>
          </p:cNvPicPr>
          <p:nvPr/>
        </p:nvPicPr>
        <p:blipFill>
          <a:blip r:embed="rId6"/>
          <a:stretch>
            <a:fillRect/>
          </a:stretch>
        </p:blipFill>
        <p:spPr>
          <a:xfrm>
            <a:off x="9396344" y="5113512"/>
            <a:ext cx="2387600" cy="1752600"/>
          </a:xfrm>
          <a:prstGeom prst="rect">
            <a:avLst/>
          </a:prstGeom>
        </p:spPr>
      </p:pic>
      <p:pic>
        <p:nvPicPr>
          <p:cNvPr id="16" name="Picture 15" descr="A diagram of different colored squares&#10;&#10;Description automatically generated">
            <a:extLst>
              <a:ext uri="{FF2B5EF4-FFF2-40B4-BE49-F238E27FC236}">
                <a16:creationId xmlns:a16="http://schemas.microsoft.com/office/drawing/2014/main" id="{4CB30FFE-93B2-3357-543E-22BD08AB91F0}"/>
              </a:ext>
            </a:extLst>
          </p:cNvPr>
          <p:cNvPicPr>
            <a:picLocks noChangeAspect="1"/>
          </p:cNvPicPr>
          <p:nvPr/>
        </p:nvPicPr>
        <p:blipFill>
          <a:blip r:embed="rId7"/>
          <a:stretch>
            <a:fillRect/>
          </a:stretch>
        </p:blipFill>
        <p:spPr>
          <a:xfrm>
            <a:off x="5351744" y="3422406"/>
            <a:ext cx="2296111" cy="1685443"/>
          </a:xfrm>
          <a:prstGeom prst="rect">
            <a:avLst/>
          </a:prstGeom>
        </p:spPr>
      </p:pic>
      <p:pic>
        <p:nvPicPr>
          <p:cNvPr id="18" name="Picture 17" descr="A diagram of different colored squares&#10;&#10;Description automatically generated">
            <a:extLst>
              <a:ext uri="{FF2B5EF4-FFF2-40B4-BE49-F238E27FC236}">
                <a16:creationId xmlns:a16="http://schemas.microsoft.com/office/drawing/2014/main" id="{802B9B38-773E-F70E-4DC5-69EC68D59D02}"/>
              </a:ext>
            </a:extLst>
          </p:cNvPr>
          <p:cNvPicPr>
            <a:picLocks noChangeAspect="1"/>
          </p:cNvPicPr>
          <p:nvPr/>
        </p:nvPicPr>
        <p:blipFill>
          <a:blip r:embed="rId8"/>
          <a:stretch>
            <a:fillRect/>
          </a:stretch>
        </p:blipFill>
        <p:spPr>
          <a:xfrm>
            <a:off x="9502404" y="3435856"/>
            <a:ext cx="2296111" cy="1685443"/>
          </a:xfrm>
          <a:prstGeom prst="rect">
            <a:avLst/>
          </a:prstGeom>
        </p:spPr>
      </p:pic>
      <p:sp>
        <p:nvSpPr>
          <p:cNvPr id="2" name="Title 1">
            <a:extLst>
              <a:ext uri="{FF2B5EF4-FFF2-40B4-BE49-F238E27FC236}">
                <a16:creationId xmlns:a16="http://schemas.microsoft.com/office/drawing/2014/main" id="{D9DFA967-E44A-9FEB-5B0F-A037E57DC999}"/>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Data transformations</a:t>
            </a:r>
          </a:p>
        </p:txBody>
      </p:sp>
      <p:cxnSp>
        <p:nvCxnSpPr>
          <p:cNvPr id="4" name="Straight Arrow Connector 3">
            <a:extLst>
              <a:ext uri="{FF2B5EF4-FFF2-40B4-BE49-F238E27FC236}">
                <a16:creationId xmlns:a16="http://schemas.microsoft.com/office/drawing/2014/main" id="{3C694455-B5D4-C789-B613-FAEC99FBA041}"/>
              </a:ext>
            </a:extLst>
          </p:cNvPr>
          <p:cNvCxnSpPr/>
          <p:nvPr/>
        </p:nvCxnSpPr>
        <p:spPr>
          <a:xfrm>
            <a:off x="7766462" y="2410691"/>
            <a:ext cx="1448790" cy="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FA3E88B5-7804-3CF4-63BE-CF6F1B2F948B}"/>
              </a:ext>
            </a:extLst>
          </p:cNvPr>
          <p:cNvCxnSpPr/>
          <p:nvPr/>
        </p:nvCxnSpPr>
        <p:spPr>
          <a:xfrm>
            <a:off x="7768962" y="4002138"/>
            <a:ext cx="1448790" cy="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C0E6E80-5C7C-B17F-7CD5-10DBCF249472}"/>
              </a:ext>
            </a:extLst>
          </p:cNvPr>
          <p:cNvCxnSpPr/>
          <p:nvPr/>
        </p:nvCxnSpPr>
        <p:spPr>
          <a:xfrm>
            <a:off x="7738982" y="5830931"/>
            <a:ext cx="1448790" cy="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26015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41D326A-F742-9C2A-C43C-56E6234C9E0B}"/>
              </a:ext>
            </a:extLst>
          </p:cNvPr>
          <p:cNvSpPr txBox="1"/>
          <p:nvPr/>
        </p:nvSpPr>
        <p:spPr>
          <a:xfrm>
            <a:off x="153401" y="1012337"/>
            <a:ext cx="12038599" cy="5693866"/>
          </a:xfrm>
          <a:prstGeom prst="rect">
            <a:avLst/>
          </a:prstGeom>
          <a:noFill/>
        </p:spPr>
        <p:txBody>
          <a:bodyPr wrap="square">
            <a:spAutoFit/>
          </a:bodyPr>
          <a:lstStyle/>
          <a:p>
            <a:r>
              <a:rPr lang="en-GB" sz="2600" b="0" i="0" u="none" strike="noStrike" dirty="0">
                <a:solidFill>
                  <a:srgbClr val="000000"/>
                </a:solidFill>
                <a:effectLst/>
              </a:rPr>
              <a:t>We can transform the data mathematically into…</a:t>
            </a:r>
            <a:r>
              <a:rPr lang="en-GB" sz="2600" dirty="0">
                <a:solidFill>
                  <a:srgbClr val="000000"/>
                </a:solidFill>
              </a:rPr>
              <a:t> </a:t>
            </a:r>
            <a:endParaRPr lang="en-GB" sz="2600" b="0" i="0" u="none" strike="noStrike" dirty="0">
              <a:solidFill>
                <a:srgbClr val="000000"/>
              </a:solidFill>
              <a:effectLst/>
            </a:endParaRPr>
          </a:p>
          <a:p>
            <a:r>
              <a:rPr lang="en-GB" sz="2600" b="0" i="0" u="none" strike="noStrike" dirty="0">
                <a:solidFill>
                  <a:srgbClr val="000000"/>
                </a:solidFill>
                <a:effectLst/>
              </a:rPr>
              <a:t>1. </a:t>
            </a:r>
            <a:r>
              <a:rPr lang="en-GB" sz="2600" dirty="0">
                <a:solidFill>
                  <a:srgbClr val="000000"/>
                </a:solidFill>
              </a:rPr>
              <a:t>t</a:t>
            </a:r>
            <a:r>
              <a:rPr lang="en-GB" sz="2600" b="0" i="0" u="none" strike="noStrike" dirty="0">
                <a:solidFill>
                  <a:srgbClr val="000000"/>
                </a:solidFill>
                <a:effectLst/>
              </a:rPr>
              <a:t>he </a:t>
            </a:r>
            <a:r>
              <a:rPr lang="en-GB" sz="2600" dirty="0">
                <a:solidFill>
                  <a:srgbClr val="000000"/>
                </a:solidFill>
              </a:rPr>
              <a:t>l</a:t>
            </a:r>
            <a:r>
              <a:rPr lang="en-GB" sz="2600" b="0" i="0" u="none" strike="noStrike" dirty="0">
                <a:solidFill>
                  <a:srgbClr val="000000"/>
                </a:solidFill>
                <a:effectLst/>
              </a:rPr>
              <a:t>ogarithm (x</a:t>
            </a:r>
            <a:r>
              <a:rPr lang="en-GB" sz="2600" b="0" i="0" u="none" strike="noStrike" baseline="-25000" dirty="0">
                <a:solidFill>
                  <a:srgbClr val="000000"/>
                </a:solidFill>
                <a:effectLst/>
              </a:rPr>
              <a:t>i</a:t>
            </a:r>
            <a:r>
              <a:rPr lang="en-GB" sz="2600" b="0" i="0" u="none" strike="noStrike" dirty="0">
                <a:solidFill>
                  <a:srgbClr val="000000"/>
                </a:solidFill>
                <a:effectLst/>
              </a:rPr>
              <a:t> &gt; 0, </a:t>
            </a:r>
            <a:r>
              <a:rPr lang="en-GB" sz="2600" b="0" i="0" u="none" strike="noStrike" dirty="0" err="1">
                <a:solidFill>
                  <a:srgbClr val="000000"/>
                </a:solidFill>
                <a:effectLst/>
              </a:rPr>
              <a:t>i</a:t>
            </a:r>
            <a:r>
              <a:rPr lang="en-GB" sz="2600" b="0" i="0" u="none" strike="noStrike" dirty="0">
                <a:solidFill>
                  <a:srgbClr val="000000"/>
                </a:solidFill>
                <a:effectLst/>
              </a:rPr>
              <a:t>=1,…n)</a:t>
            </a:r>
            <a:endParaRPr lang="en-GB" sz="2600" dirty="0">
              <a:solidFill>
                <a:srgbClr val="000000"/>
              </a:solidFill>
            </a:endParaRPr>
          </a:p>
          <a:p>
            <a:r>
              <a:rPr lang="en-GB" sz="2600" dirty="0">
                <a:solidFill>
                  <a:srgbClr val="000000"/>
                </a:solidFill>
              </a:rPr>
              <a:t>2. the square root </a:t>
            </a:r>
            <a:r>
              <a:rPr lang="en-GB" sz="2600" b="0" i="0" u="none" strike="noStrike" dirty="0">
                <a:solidFill>
                  <a:srgbClr val="000000"/>
                </a:solidFill>
                <a:effectLst/>
              </a:rPr>
              <a:t>(x</a:t>
            </a:r>
            <a:r>
              <a:rPr lang="en-GB" sz="2600" b="0" i="0" u="none" strike="noStrike" baseline="-25000" dirty="0">
                <a:solidFill>
                  <a:srgbClr val="000000"/>
                </a:solidFill>
                <a:effectLst/>
              </a:rPr>
              <a:t>i</a:t>
            </a:r>
            <a:r>
              <a:rPr lang="en-GB" sz="2600" b="0" i="0" u="none" strike="noStrike" dirty="0">
                <a:solidFill>
                  <a:srgbClr val="000000"/>
                </a:solidFill>
                <a:effectLst/>
              </a:rPr>
              <a:t> </a:t>
            </a:r>
            <a:r>
              <a:rPr lang="en-GB" sz="2600" b="0" i="0" u="sng" strike="noStrike" dirty="0">
                <a:solidFill>
                  <a:srgbClr val="000000"/>
                </a:solidFill>
                <a:effectLst/>
              </a:rPr>
              <a:t>&gt;</a:t>
            </a:r>
            <a:r>
              <a:rPr lang="en-GB" sz="2600" b="0" i="0" u="none" strike="noStrike" dirty="0">
                <a:solidFill>
                  <a:srgbClr val="000000"/>
                </a:solidFill>
                <a:effectLst/>
              </a:rPr>
              <a:t> 0, </a:t>
            </a:r>
            <a:r>
              <a:rPr lang="en-GB" sz="2600" b="0" i="0" u="none" strike="noStrike" dirty="0" err="1">
                <a:solidFill>
                  <a:srgbClr val="000000"/>
                </a:solidFill>
                <a:effectLst/>
              </a:rPr>
              <a:t>i</a:t>
            </a:r>
            <a:r>
              <a:rPr lang="en-GB" sz="2600" b="0" i="0" u="none" strike="noStrike" dirty="0">
                <a:solidFill>
                  <a:srgbClr val="000000"/>
                </a:solidFill>
                <a:effectLst/>
              </a:rPr>
              <a:t>=1,…n)</a:t>
            </a:r>
            <a:r>
              <a:rPr lang="en-GB" sz="2600" dirty="0">
                <a:solidFill>
                  <a:srgbClr val="000000"/>
                </a:solidFill>
              </a:rPr>
              <a:t>	</a:t>
            </a:r>
          </a:p>
          <a:p>
            <a:r>
              <a:rPr lang="en-GB" sz="2600" dirty="0">
                <a:solidFill>
                  <a:srgbClr val="000000"/>
                </a:solidFill>
              </a:rPr>
              <a:t>3. the reciprocal </a:t>
            </a:r>
            <a:r>
              <a:rPr lang="en-GB" sz="2600" b="0" i="0" u="none" strike="noStrike" dirty="0">
                <a:solidFill>
                  <a:srgbClr val="000000"/>
                </a:solidFill>
                <a:effectLst/>
              </a:rPr>
              <a:t>(x</a:t>
            </a:r>
            <a:r>
              <a:rPr lang="en-GB" sz="2600" b="0" i="0" u="none" strike="noStrike" baseline="-25000" dirty="0">
                <a:solidFill>
                  <a:srgbClr val="000000"/>
                </a:solidFill>
                <a:effectLst/>
              </a:rPr>
              <a:t>i</a:t>
            </a:r>
            <a:r>
              <a:rPr lang="en-GB" sz="2600" b="0" i="0" u="none" strike="noStrike" dirty="0">
                <a:solidFill>
                  <a:srgbClr val="000000"/>
                </a:solidFill>
                <a:effectLst/>
              </a:rPr>
              <a:t> &gt; 0, </a:t>
            </a:r>
            <a:r>
              <a:rPr lang="en-GB" sz="2600" b="0" i="0" u="none" strike="noStrike" dirty="0" err="1">
                <a:solidFill>
                  <a:srgbClr val="000000"/>
                </a:solidFill>
                <a:effectLst/>
              </a:rPr>
              <a:t>i</a:t>
            </a:r>
            <a:r>
              <a:rPr lang="en-GB" sz="2600" b="0" i="0" u="none" strike="noStrike" dirty="0">
                <a:solidFill>
                  <a:srgbClr val="000000"/>
                </a:solidFill>
                <a:effectLst/>
              </a:rPr>
              <a:t>=1,…n)</a:t>
            </a:r>
            <a:endParaRPr lang="en-GB" sz="2600" dirty="0">
              <a:solidFill>
                <a:srgbClr val="000000"/>
              </a:solidFill>
            </a:endParaRPr>
          </a:p>
          <a:p>
            <a:endParaRPr lang="en-GB" sz="2600" dirty="0">
              <a:solidFill>
                <a:srgbClr val="000000"/>
              </a:solidFill>
            </a:endParaRPr>
          </a:p>
          <a:p>
            <a:r>
              <a:rPr lang="en-GB" sz="2600" b="1" dirty="0">
                <a:solidFill>
                  <a:srgbClr val="000000"/>
                </a:solidFill>
              </a:rPr>
              <a:t>Take home message:</a:t>
            </a:r>
          </a:p>
          <a:p>
            <a:pPr marL="457200" indent="-457200">
              <a:buFont typeface="Arial" panose="020B0604020202020204" pitchFamily="34" charset="0"/>
              <a:buChar char="•"/>
            </a:pPr>
            <a:r>
              <a:rPr lang="en-GB" sz="2600" dirty="0">
                <a:solidFill>
                  <a:srgbClr val="000000"/>
                </a:solidFill>
              </a:rPr>
              <a:t>These transformations could be useful to obtain normality, similar variance and handling outliers</a:t>
            </a:r>
          </a:p>
          <a:p>
            <a:endParaRPr lang="en-GB" sz="2600" dirty="0">
              <a:solidFill>
                <a:srgbClr val="000000"/>
              </a:solidFill>
            </a:endParaRPr>
          </a:p>
          <a:p>
            <a:pPr marL="457200" indent="-457200">
              <a:buFont typeface="Arial" panose="020B0604020202020204" pitchFamily="34" charset="0"/>
              <a:buChar char="•"/>
            </a:pPr>
            <a:r>
              <a:rPr lang="en-GB" sz="2600" dirty="0">
                <a:solidFill>
                  <a:srgbClr val="000000"/>
                </a:solidFill>
              </a:rPr>
              <a:t>The best choice depends on the relationship between variability and mean. Graphical display of data is useful to choose the </a:t>
            </a:r>
          </a:p>
          <a:p>
            <a:r>
              <a:rPr lang="en-GB" sz="2600" dirty="0">
                <a:solidFill>
                  <a:srgbClr val="000000"/>
                </a:solidFill>
              </a:rPr>
              <a:t>      best transformation</a:t>
            </a:r>
          </a:p>
          <a:p>
            <a:endParaRPr lang="en-GB" sz="2600" dirty="0">
              <a:solidFill>
                <a:srgbClr val="000000"/>
              </a:solidFill>
            </a:endParaRPr>
          </a:p>
          <a:p>
            <a:pPr marL="457200" indent="-457200">
              <a:buFont typeface="Arial" panose="020B0604020202020204" pitchFamily="34" charset="0"/>
              <a:buChar char="•"/>
            </a:pPr>
            <a:r>
              <a:rPr lang="en-GB" sz="2600" b="0" i="0" u="none" strike="noStrike" dirty="0">
                <a:solidFill>
                  <a:srgbClr val="000000"/>
                </a:solidFill>
                <a:effectLst/>
              </a:rPr>
              <a:t>Not all data can be transformed successfully</a:t>
            </a:r>
            <a:endParaRPr lang="en-GB" sz="2600" dirty="0">
              <a:solidFill>
                <a:srgbClr val="000000"/>
              </a:solidFill>
            </a:endParaRPr>
          </a:p>
        </p:txBody>
      </p:sp>
      <p:pic>
        <p:nvPicPr>
          <p:cNvPr id="3" name="Picture 2" descr="A graph of a normal distribution&#10;&#10;Description automatically generated">
            <a:extLst>
              <a:ext uri="{FF2B5EF4-FFF2-40B4-BE49-F238E27FC236}">
                <a16:creationId xmlns:a16="http://schemas.microsoft.com/office/drawing/2014/main" id="{BDA6BA46-299A-A713-4B3B-FB8E386F3824}"/>
              </a:ext>
            </a:extLst>
          </p:cNvPr>
          <p:cNvPicPr>
            <a:picLocks noChangeAspect="1"/>
          </p:cNvPicPr>
          <p:nvPr/>
        </p:nvPicPr>
        <p:blipFill>
          <a:blip r:embed="rId3"/>
          <a:stretch>
            <a:fillRect/>
          </a:stretch>
        </p:blipFill>
        <p:spPr>
          <a:xfrm>
            <a:off x="6948958" y="5582653"/>
            <a:ext cx="1737429" cy="1275347"/>
          </a:xfrm>
          <a:prstGeom prst="rect">
            <a:avLst/>
          </a:prstGeom>
        </p:spPr>
      </p:pic>
      <p:sp>
        <p:nvSpPr>
          <p:cNvPr id="2" name="Title 1">
            <a:extLst>
              <a:ext uri="{FF2B5EF4-FFF2-40B4-BE49-F238E27FC236}">
                <a16:creationId xmlns:a16="http://schemas.microsoft.com/office/drawing/2014/main" id="{F6D819ED-FB64-2A14-B6AB-388C140309E9}"/>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The most common used transformations</a:t>
            </a:r>
          </a:p>
        </p:txBody>
      </p:sp>
    </p:spTree>
    <p:extLst>
      <p:ext uri="{BB962C8B-B14F-4D97-AF65-F5344CB8AC3E}">
        <p14:creationId xmlns:p14="http://schemas.microsoft.com/office/powerpoint/2010/main" val="28317158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20E7F4-6D49-973D-9BFC-725E70844A9E}"/>
              </a:ext>
            </a:extLst>
          </p:cNvPr>
          <p:cNvSpPr txBox="1"/>
          <p:nvPr/>
        </p:nvSpPr>
        <p:spPr>
          <a:xfrm>
            <a:off x="72181" y="902365"/>
            <a:ext cx="12083724" cy="5693866"/>
          </a:xfrm>
          <a:prstGeom prst="rect">
            <a:avLst/>
          </a:prstGeom>
          <a:noFill/>
        </p:spPr>
        <p:txBody>
          <a:bodyPr wrap="square" rtlCol="0">
            <a:spAutoFit/>
          </a:bodyPr>
          <a:lstStyle/>
          <a:p>
            <a:r>
              <a:rPr lang="en-US" sz="2800" b="1" dirty="0"/>
              <a:t>Assumptions: </a:t>
            </a:r>
            <a:r>
              <a:rPr lang="en-US" sz="2800" dirty="0"/>
              <a:t>	1. Student’s </a:t>
            </a:r>
            <a:r>
              <a:rPr lang="en-US" sz="2800" i="1" dirty="0"/>
              <a:t>t</a:t>
            </a:r>
            <a:r>
              <a:rPr lang="en-US" sz="2800" dirty="0"/>
              <a:t>-test assumptions or</a:t>
            </a:r>
          </a:p>
          <a:p>
            <a:r>
              <a:rPr lang="en-US" sz="2800" dirty="0"/>
              <a:t>			2. Welch’s </a:t>
            </a:r>
            <a:r>
              <a:rPr lang="en-US" sz="2800" i="1" dirty="0"/>
              <a:t>t</a:t>
            </a:r>
            <a:r>
              <a:rPr lang="en-US" sz="2800" dirty="0"/>
              <a:t>-test assumptions</a:t>
            </a:r>
          </a:p>
          <a:p>
            <a:endParaRPr lang="en-US" sz="2800" b="1" dirty="0"/>
          </a:p>
          <a:p>
            <a:r>
              <a:rPr lang="en-US" sz="2800" b="1" dirty="0"/>
              <a:t>Hypotheses to test: </a:t>
            </a:r>
            <a:r>
              <a:rPr lang="en-US" sz="2800" dirty="0"/>
              <a:t>								 </a:t>
            </a:r>
          </a:p>
          <a:p>
            <a:r>
              <a:rPr lang="en-US" sz="2800" dirty="0"/>
              <a:t>H</a:t>
            </a:r>
            <a:r>
              <a:rPr lang="en-US" sz="2800" baseline="-25000" dirty="0"/>
              <a:t>0</a:t>
            </a:r>
            <a:r>
              <a:rPr lang="en-US" sz="2800" dirty="0"/>
              <a:t>: 	The population distributions are the same (G=F) </a:t>
            </a:r>
            <a:r>
              <a:rPr lang="en-US" sz="2800" baseline="30000" dirty="0"/>
              <a:t>⋆ ⋆</a:t>
            </a:r>
            <a:r>
              <a:rPr lang="en-US" sz="2800" dirty="0"/>
              <a:t> </a:t>
            </a:r>
          </a:p>
          <a:p>
            <a:r>
              <a:rPr lang="en-US" sz="2800" dirty="0"/>
              <a:t>H</a:t>
            </a:r>
            <a:r>
              <a:rPr lang="en-US" sz="2800" baseline="-25000" dirty="0"/>
              <a:t>1</a:t>
            </a:r>
            <a:r>
              <a:rPr lang="en-US" sz="2800" dirty="0"/>
              <a:t>: 	G ≠ F (two-sided H</a:t>
            </a:r>
            <a:r>
              <a:rPr lang="en-US" sz="2800" baseline="-25000" dirty="0"/>
              <a:t>1</a:t>
            </a:r>
            <a:r>
              <a:rPr lang="en-US" sz="2800" dirty="0"/>
              <a:t>) or G &lt; F </a:t>
            </a:r>
            <a:r>
              <a:rPr lang="en-US" sz="2800" baseline="30000" dirty="0"/>
              <a:t>⋆ </a:t>
            </a:r>
            <a:r>
              <a:rPr lang="en-US" sz="2800" dirty="0"/>
              <a:t>(one-sided H</a:t>
            </a:r>
            <a:r>
              <a:rPr lang="en-US" sz="2800" baseline="-25000" dirty="0"/>
              <a:t>1</a:t>
            </a:r>
            <a:r>
              <a:rPr lang="en-US" sz="2800" dirty="0"/>
              <a:t>) or G &gt; F </a:t>
            </a:r>
            <a:r>
              <a:rPr lang="en-US" sz="2800" baseline="30000" dirty="0"/>
              <a:t>∘ </a:t>
            </a:r>
            <a:r>
              <a:rPr lang="en-US" sz="2800" dirty="0"/>
              <a:t>(one-sided H</a:t>
            </a:r>
            <a:r>
              <a:rPr lang="en-US" sz="2800" baseline="-25000" dirty="0"/>
              <a:t>1</a:t>
            </a:r>
            <a:r>
              <a:rPr lang="en-US" sz="2800" dirty="0"/>
              <a:t>)</a:t>
            </a:r>
          </a:p>
          <a:p>
            <a:r>
              <a:rPr lang="en-US" sz="2800" dirty="0"/>
              <a:t>	</a:t>
            </a:r>
            <a:r>
              <a:rPr lang="en-US" sz="2800" baseline="30000" dirty="0"/>
              <a:t>⋆</a:t>
            </a:r>
            <a:r>
              <a:rPr lang="en-US" sz="2800" dirty="0"/>
              <a:t> G is shifted to the left of F</a:t>
            </a:r>
          </a:p>
          <a:p>
            <a:r>
              <a:rPr lang="en-US" sz="2800" dirty="0"/>
              <a:t>	</a:t>
            </a:r>
            <a:r>
              <a:rPr lang="en-US" sz="2800" baseline="30000" dirty="0"/>
              <a:t>∘</a:t>
            </a:r>
            <a:r>
              <a:rPr lang="en-US" sz="2800" dirty="0"/>
              <a:t> G is shifted to the right of F</a:t>
            </a:r>
          </a:p>
          <a:p>
            <a:endParaRPr lang="en-US" sz="2800" b="1" dirty="0"/>
          </a:p>
          <a:p>
            <a:r>
              <a:rPr lang="en-US" sz="2800" baseline="30000" dirty="0"/>
              <a:t>⋆ ⋆ </a:t>
            </a:r>
            <a:r>
              <a:rPr lang="en-US" sz="2800" dirty="0"/>
              <a:t>Previous data transformations are monotonic. Hence,</a:t>
            </a:r>
          </a:p>
          <a:p>
            <a:r>
              <a:rPr lang="en-US" sz="2800" dirty="0"/>
              <a:t>    G=F on the natural scale if and only if G=F on the transformed scale</a:t>
            </a:r>
          </a:p>
          <a:p>
            <a:endParaRPr lang="en-US" sz="2800" b="1" dirty="0"/>
          </a:p>
          <a:p>
            <a:r>
              <a:rPr lang="en-US" sz="2800" b="1" dirty="0"/>
              <a:t>Test statistic:	</a:t>
            </a:r>
            <a:r>
              <a:rPr lang="en-US" sz="2800" dirty="0"/>
              <a:t>Student’s test statistic or Welch’s test statistic</a:t>
            </a:r>
            <a:r>
              <a:rPr lang="en-US" sz="2800" baseline="-25000" dirty="0"/>
              <a:t>			</a:t>
            </a:r>
          </a:p>
        </p:txBody>
      </p:sp>
      <p:pic>
        <p:nvPicPr>
          <p:cNvPr id="5" name="Picture 4" descr="A diagram of a graph&#10;&#10;Description automatically generated">
            <a:extLst>
              <a:ext uri="{FF2B5EF4-FFF2-40B4-BE49-F238E27FC236}">
                <a16:creationId xmlns:a16="http://schemas.microsoft.com/office/drawing/2014/main" id="{4DF2428E-9E29-A940-601A-33B3434CCC2B}"/>
              </a:ext>
            </a:extLst>
          </p:cNvPr>
          <p:cNvPicPr>
            <a:picLocks noChangeAspect="1"/>
          </p:cNvPicPr>
          <p:nvPr/>
        </p:nvPicPr>
        <p:blipFill>
          <a:blip r:embed="rId3"/>
          <a:stretch>
            <a:fillRect/>
          </a:stretch>
        </p:blipFill>
        <p:spPr>
          <a:xfrm>
            <a:off x="9422864" y="3749298"/>
            <a:ext cx="2563360" cy="1435482"/>
          </a:xfrm>
          <a:prstGeom prst="rect">
            <a:avLst/>
          </a:prstGeom>
          <a:ln>
            <a:solidFill>
              <a:schemeClr val="tx1"/>
            </a:solidFill>
          </a:ln>
        </p:spPr>
      </p:pic>
      <p:sp>
        <p:nvSpPr>
          <p:cNvPr id="6" name="Title 1">
            <a:extLst>
              <a:ext uri="{FF2B5EF4-FFF2-40B4-BE49-F238E27FC236}">
                <a16:creationId xmlns:a16="http://schemas.microsoft.com/office/drawing/2014/main" id="{E57FD977-828A-CE20-F326-7EB447F752E1}"/>
              </a:ext>
            </a:extLst>
          </p:cNvPr>
          <p:cNvSpPr txBox="1">
            <a:spLocks/>
          </p:cNvSpPr>
          <p:nvPr/>
        </p:nvSpPr>
        <p:spPr>
          <a:xfrm>
            <a:off x="0" y="9780"/>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Hypothesis to be tested after data transformations</a:t>
            </a:r>
          </a:p>
        </p:txBody>
      </p:sp>
    </p:spTree>
    <p:extLst>
      <p:ext uri="{BB962C8B-B14F-4D97-AF65-F5344CB8AC3E}">
        <p14:creationId xmlns:p14="http://schemas.microsoft.com/office/powerpoint/2010/main" val="11601539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57FD977-828A-CE20-F326-7EB447F752E1}"/>
              </a:ext>
            </a:extLst>
          </p:cNvPr>
          <p:cNvSpPr txBox="1">
            <a:spLocks/>
          </p:cNvSpPr>
          <p:nvPr/>
        </p:nvSpPr>
        <p:spPr>
          <a:xfrm>
            <a:off x="0" y="9780"/>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Hypothesis to be tested after data transformations</a:t>
            </a:r>
          </a:p>
        </p:txBody>
      </p:sp>
      <p:pic>
        <p:nvPicPr>
          <p:cNvPr id="4" name="Picture 3" descr="A graph with a red line and blue line&#10;&#10;Description automatically generated">
            <a:extLst>
              <a:ext uri="{FF2B5EF4-FFF2-40B4-BE49-F238E27FC236}">
                <a16:creationId xmlns:a16="http://schemas.microsoft.com/office/drawing/2014/main" id="{0541CB97-A524-E43B-94EC-BF2C180839A5}"/>
              </a:ext>
            </a:extLst>
          </p:cNvPr>
          <p:cNvPicPr>
            <a:picLocks noChangeAspect="1"/>
          </p:cNvPicPr>
          <p:nvPr/>
        </p:nvPicPr>
        <p:blipFill>
          <a:blip r:embed="rId3"/>
          <a:stretch>
            <a:fillRect/>
          </a:stretch>
        </p:blipFill>
        <p:spPr>
          <a:xfrm>
            <a:off x="358238" y="1779115"/>
            <a:ext cx="3940630" cy="3721706"/>
          </a:xfrm>
          <a:prstGeom prst="rect">
            <a:avLst/>
          </a:prstGeom>
          <a:ln>
            <a:solidFill>
              <a:schemeClr val="tx1"/>
            </a:solidFill>
          </a:ln>
        </p:spPr>
      </p:pic>
      <p:sp>
        <p:nvSpPr>
          <p:cNvPr id="7" name="TextBox 6">
            <a:extLst>
              <a:ext uri="{FF2B5EF4-FFF2-40B4-BE49-F238E27FC236}">
                <a16:creationId xmlns:a16="http://schemas.microsoft.com/office/drawing/2014/main" id="{D3F2DDE3-AE6D-2215-BF35-8A531958E923}"/>
              </a:ext>
            </a:extLst>
          </p:cNvPr>
          <p:cNvSpPr txBox="1"/>
          <p:nvPr/>
        </p:nvSpPr>
        <p:spPr>
          <a:xfrm>
            <a:off x="4819403" y="2054435"/>
            <a:ext cx="6260276"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t>Mean log-normal: exp(𝝁 + 𝝈</a:t>
            </a:r>
            <a:r>
              <a:rPr lang="en-US" sz="2800" baseline="30000" dirty="0"/>
              <a:t>2 </a:t>
            </a:r>
            <a:r>
              <a:rPr lang="en-US" sz="2800" dirty="0"/>
              <a:t>/ 2)</a:t>
            </a:r>
          </a:p>
        </p:txBody>
      </p:sp>
      <p:sp>
        <p:nvSpPr>
          <p:cNvPr id="8" name="TextBox 7">
            <a:extLst>
              <a:ext uri="{FF2B5EF4-FFF2-40B4-BE49-F238E27FC236}">
                <a16:creationId xmlns:a16="http://schemas.microsoft.com/office/drawing/2014/main" id="{DA49CDD3-5232-571C-3450-D4ACFBAA894A}"/>
              </a:ext>
            </a:extLst>
          </p:cNvPr>
          <p:cNvSpPr txBox="1"/>
          <p:nvPr/>
        </p:nvSpPr>
        <p:spPr>
          <a:xfrm>
            <a:off x="4831279" y="2563092"/>
            <a:ext cx="5175661"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t>Median log-normal: exp(𝝁)</a:t>
            </a:r>
          </a:p>
        </p:txBody>
      </p:sp>
      <p:sp>
        <p:nvSpPr>
          <p:cNvPr id="9" name="TextBox 8">
            <a:extLst>
              <a:ext uri="{FF2B5EF4-FFF2-40B4-BE49-F238E27FC236}">
                <a16:creationId xmlns:a16="http://schemas.microsoft.com/office/drawing/2014/main" id="{9D0B7275-E395-EA61-90DC-E18F5373CAFE}"/>
              </a:ext>
            </a:extLst>
          </p:cNvPr>
          <p:cNvSpPr txBox="1"/>
          <p:nvPr/>
        </p:nvSpPr>
        <p:spPr>
          <a:xfrm>
            <a:off x="4843151" y="4049486"/>
            <a:ext cx="6854042"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t>If 𝝁</a:t>
            </a:r>
            <a:r>
              <a:rPr lang="en-US" sz="2800" baseline="-25000" dirty="0"/>
              <a:t>1</a:t>
            </a:r>
            <a:r>
              <a:rPr lang="en-US" sz="2800" dirty="0"/>
              <a:t> = 𝝁</a:t>
            </a:r>
            <a:r>
              <a:rPr lang="en-US" sz="2800" baseline="-25000" dirty="0"/>
              <a:t>2 </a:t>
            </a:r>
            <a:r>
              <a:rPr lang="en-US" sz="2800" dirty="0"/>
              <a:t>then Median</a:t>
            </a:r>
            <a:r>
              <a:rPr lang="en-US" sz="2800" baseline="-25000" dirty="0"/>
              <a:t>1</a:t>
            </a:r>
            <a:r>
              <a:rPr lang="en-US" sz="2800" dirty="0"/>
              <a:t> = Median</a:t>
            </a:r>
            <a:r>
              <a:rPr lang="en-US" sz="2800" baseline="-25000" dirty="0"/>
              <a:t>2</a:t>
            </a:r>
            <a:r>
              <a:rPr lang="en-US" sz="2800" dirty="0"/>
              <a:t> </a:t>
            </a:r>
          </a:p>
        </p:txBody>
      </p:sp>
      <p:sp>
        <p:nvSpPr>
          <p:cNvPr id="10" name="TextBox 9">
            <a:extLst>
              <a:ext uri="{FF2B5EF4-FFF2-40B4-BE49-F238E27FC236}">
                <a16:creationId xmlns:a16="http://schemas.microsoft.com/office/drawing/2014/main" id="{1B0BB712-2C19-808B-5C93-41A41EFA85B5}"/>
              </a:ext>
            </a:extLst>
          </p:cNvPr>
          <p:cNvSpPr txBox="1"/>
          <p:nvPr/>
        </p:nvSpPr>
        <p:spPr>
          <a:xfrm>
            <a:off x="4864922" y="4605647"/>
            <a:ext cx="7152903"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t>If 𝝁</a:t>
            </a:r>
            <a:r>
              <a:rPr lang="en-US" sz="2800" baseline="-25000" dirty="0"/>
              <a:t>1</a:t>
            </a:r>
            <a:r>
              <a:rPr lang="en-US" sz="2800" dirty="0"/>
              <a:t> = 𝝁</a:t>
            </a:r>
            <a:r>
              <a:rPr lang="en-US" sz="2800" baseline="-25000" dirty="0"/>
              <a:t>2 </a:t>
            </a:r>
            <a:r>
              <a:rPr lang="en-US" sz="2800" dirty="0"/>
              <a:t>and</a:t>
            </a:r>
            <a:r>
              <a:rPr lang="en-US" sz="2800" baseline="-25000" dirty="0"/>
              <a:t> </a:t>
            </a:r>
            <a:r>
              <a:rPr lang="en-US" sz="2800" dirty="0"/>
              <a:t>𝝈</a:t>
            </a:r>
            <a:r>
              <a:rPr lang="en-US" sz="2800" baseline="-25000" dirty="0"/>
              <a:t>1</a:t>
            </a:r>
            <a:r>
              <a:rPr lang="en-US" sz="2800" dirty="0"/>
              <a:t> ≠ 𝝈</a:t>
            </a:r>
            <a:r>
              <a:rPr lang="en-US" sz="2800" baseline="-25000" dirty="0"/>
              <a:t>2 </a:t>
            </a:r>
            <a:r>
              <a:rPr lang="en-US" sz="2800" dirty="0"/>
              <a:t>then Mean</a:t>
            </a:r>
            <a:r>
              <a:rPr lang="en-US" sz="2800" baseline="-25000" dirty="0"/>
              <a:t>1</a:t>
            </a:r>
            <a:r>
              <a:rPr lang="en-US" sz="2800" dirty="0"/>
              <a:t> ≠ Mean</a:t>
            </a:r>
            <a:r>
              <a:rPr lang="en-US" sz="2800" baseline="-25000" dirty="0"/>
              <a:t>2</a:t>
            </a:r>
            <a:r>
              <a:rPr lang="en-US" sz="2800" dirty="0"/>
              <a:t> </a:t>
            </a:r>
          </a:p>
        </p:txBody>
      </p:sp>
      <p:sp>
        <p:nvSpPr>
          <p:cNvPr id="11" name="TextBox 10">
            <a:extLst>
              <a:ext uri="{FF2B5EF4-FFF2-40B4-BE49-F238E27FC236}">
                <a16:creationId xmlns:a16="http://schemas.microsoft.com/office/drawing/2014/main" id="{5C6BA971-4DE4-25A6-582D-BEBCC2A2AE41}"/>
              </a:ext>
            </a:extLst>
          </p:cNvPr>
          <p:cNvSpPr txBox="1"/>
          <p:nvPr/>
        </p:nvSpPr>
        <p:spPr>
          <a:xfrm>
            <a:off x="1291318" y="1217473"/>
            <a:ext cx="2426301" cy="369332"/>
          </a:xfrm>
          <a:prstGeom prst="rect">
            <a:avLst/>
          </a:prstGeom>
          <a:noFill/>
        </p:spPr>
        <p:txBody>
          <a:bodyPr wrap="square" rtlCol="0">
            <a:spAutoFit/>
          </a:bodyPr>
          <a:lstStyle/>
          <a:p>
            <a:r>
              <a:rPr lang="en-US" b="1" dirty="0"/>
              <a:t>Log-normal distribution</a:t>
            </a:r>
          </a:p>
        </p:txBody>
      </p:sp>
      <p:sp>
        <p:nvSpPr>
          <p:cNvPr id="12" name="TextBox 11">
            <a:extLst>
              <a:ext uri="{FF2B5EF4-FFF2-40B4-BE49-F238E27FC236}">
                <a16:creationId xmlns:a16="http://schemas.microsoft.com/office/drawing/2014/main" id="{00569EDE-4935-A44E-6994-5540832C1A6A}"/>
              </a:ext>
            </a:extLst>
          </p:cNvPr>
          <p:cNvSpPr txBox="1"/>
          <p:nvPr/>
        </p:nvSpPr>
        <p:spPr>
          <a:xfrm>
            <a:off x="4807525" y="1481526"/>
            <a:ext cx="6093158" cy="523220"/>
          </a:xfrm>
          <a:prstGeom prst="rect">
            <a:avLst/>
          </a:prstGeom>
          <a:noFill/>
          <a:ln>
            <a:solidFill>
              <a:schemeClr val="tx1"/>
            </a:solidFill>
          </a:ln>
        </p:spPr>
        <p:txBody>
          <a:bodyPr wrap="square" rtlCol="0">
            <a:spAutoFit/>
          </a:bodyPr>
          <a:lstStyle/>
          <a:p>
            <a:r>
              <a:rPr lang="en-US" sz="2800" dirty="0"/>
              <a:t>Properties of the log-normal distribution</a:t>
            </a:r>
          </a:p>
        </p:txBody>
      </p:sp>
      <p:sp>
        <p:nvSpPr>
          <p:cNvPr id="13" name="TextBox 12">
            <a:extLst>
              <a:ext uri="{FF2B5EF4-FFF2-40B4-BE49-F238E27FC236}">
                <a16:creationId xmlns:a16="http://schemas.microsoft.com/office/drawing/2014/main" id="{285ED5E4-E78F-51DA-9781-071214DAB2BC}"/>
              </a:ext>
            </a:extLst>
          </p:cNvPr>
          <p:cNvSpPr txBox="1"/>
          <p:nvPr/>
        </p:nvSpPr>
        <p:spPr>
          <a:xfrm>
            <a:off x="4781796" y="3379598"/>
            <a:ext cx="6093158" cy="523220"/>
          </a:xfrm>
          <a:prstGeom prst="rect">
            <a:avLst/>
          </a:prstGeom>
          <a:noFill/>
          <a:ln>
            <a:solidFill>
              <a:schemeClr val="tx1"/>
            </a:solidFill>
          </a:ln>
        </p:spPr>
        <p:txBody>
          <a:bodyPr wrap="square" rtlCol="0">
            <a:spAutoFit/>
          </a:bodyPr>
          <a:lstStyle/>
          <a:p>
            <a:r>
              <a:rPr lang="en-US" sz="2800" dirty="0"/>
              <a:t>Consequences</a:t>
            </a:r>
          </a:p>
        </p:txBody>
      </p:sp>
    </p:spTree>
    <p:extLst>
      <p:ext uri="{BB962C8B-B14F-4D97-AF65-F5344CB8AC3E}">
        <p14:creationId xmlns:p14="http://schemas.microsoft.com/office/powerpoint/2010/main" val="36730369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285C570-5CC2-650C-8474-D67489B2E390}"/>
              </a:ext>
            </a:extLst>
          </p:cNvPr>
          <p:cNvSpPr txBox="1">
            <a:spLocks/>
          </p:cNvSpPr>
          <p:nvPr/>
        </p:nvSpPr>
        <p:spPr>
          <a:xfrm>
            <a:off x="14068" y="52204"/>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Exercises</a:t>
            </a:r>
          </a:p>
        </p:txBody>
      </p:sp>
      <p:sp>
        <p:nvSpPr>
          <p:cNvPr id="4" name="TextBox 3">
            <a:extLst>
              <a:ext uri="{FF2B5EF4-FFF2-40B4-BE49-F238E27FC236}">
                <a16:creationId xmlns:a16="http://schemas.microsoft.com/office/drawing/2014/main" id="{D6AE619E-2723-23EC-FA59-BCFB1F019ECC}"/>
              </a:ext>
            </a:extLst>
          </p:cNvPr>
          <p:cNvSpPr txBox="1"/>
          <p:nvPr/>
        </p:nvSpPr>
        <p:spPr>
          <a:xfrm>
            <a:off x="96633" y="4217441"/>
            <a:ext cx="11982916" cy="492443"/>
          </a:xfrm>
          <a:prstGeom prst="rect">
            <a:avLst/>
          </a:prstGeom>
          <a:noFill/>
        </p:spPr>
        <p:txBody>
          <a:bodyPr wrap="square">
            <a:spAutoFit/>
          </a:bodyPr>
          <a:lstStyle/>
          <a:p>
            <a:r>
              <a:rPr lang="en-GB" sz="2600" dirty="0"/>
              <a:t>https://</a:t>
            </a:r>
            <a:r>
              <a:rPr lang="en-GB" sz="2600" dirty="0" err="1"/>
              <a:t>bioinformatics.cruk.cam.ac.uk</a:t>
            </a:r>
            <a:r>
              <a:rPr lang="en-GB" sz="2600" dirty="0"/>
              <a:t>/stats/</a:t>
            </a:r>
            <a:r>
              <a:rPr lang="en-GB" sz="2600" dirty="0" err="1"/>
              <a:t>shinystats</a:t>
            </a:r>
            <a:r>
              <a:rPr lang="en-GB" sz="2600" dirty="0"/>
              <a:t>/</a:t>
            </a:r>
          </a:p>
        </p:txBody>
      </p:sp>
      <p:sp>
        <p:nvSpPr>
          <p:cNvPr id="5" name="TextBox 4">
            <a:extLst>
              <a:ext uri="{FF2B5EF4-FFF2-40B4-BE49-F238E27FC236}">
                <a16:creationId xmlns:a16="http://schemas.microsoft.com/office/drawing/2014/main" id="{88C55AD8-27A7-FC8D-F611-3C48C34E4A9E}"/>
              </a:ext>
            </a:extLst>
          </p:cNvPr>
          <p:cNvSpPr txBox="1"/>
          <p:nvPr/>
        </p:nvSpPr>
        <p:spPr>
          <a:xfrm>
            <a:off x="144133" y="2585481"/>
            <a:ext cx="11887916" cy="492443"/>
          </a:xfrm>
          <a:prstGeom prst="rect">
            <a:avLst/>
          </a:prstGeom>
          <a:noFill/>
        </p:spPr>
        <p:txBody>
          <a:bodyPr wrap="square">
            <a:spAutoFit/>
          </a:bodyPr>
          <a:lstStyle/>
          <a:p>
            <a:r>
              <a:rPr lang="en-US" sz="2600" dirty="0"/>
              <a:t>http://bioinformatics-core-shared-</a:t>
            </a:r>
            <a:r>
              <a:rPr lang="en-US" sz="2600" dirty="0" err="1"/>
              <a:t>training.github.io</a:t>
            </a:r>
            <a:r>
              <a:rPr lang="en-US" sz="2600" dirty="0"/>
              <a:t>/</a:t>
            </a:r>
            <a:r>
              <a:rPr lang="en-US" sz="2600" dirty="0" err="1"/>
              <a:t>IntroductionToStats</a:t>
            </a:r>
            <a:r>
              <a:rPr lang="en-US" sz="2600" dirty="0"/>
              <a:t>/</a:t>
            </a:r>
            <a:r>
              <a:rPr lang="en-US" sz="2600" dirty="0" err="1"/>
              <a:t>practical.html</a:t>
            </a:r>
            <a:endParaRPr lang="en-US" sz="2600" dirty="0"/>
          </a:p>
        </p:txBody>
      </p:sp>
      <p:sp>
        <p:nvSpPr>
          <p:cNvPr id="2" name="TextBox 1">
            <a:extLst>
              <a:ext uri="{FF2B5EF4-FFF2-40B4-BE49-F238E27FC236}">
                <a16:creationId xmlns:a16="http://schemas.microsoft.com/office/drawing/2014/main" id="{D78E134F-07C3-4AFC-8FFD-2BA4659AFA89}"/>
              </a:ext>
            </a:extLst>
          </p:cNvPr>
          <p:cNvSpPr txBox="1"/>
          <p:nvPr/>
        </p:nvSpPr>
        <p:spPr>
          <a:xfrm>
            <a:off x="178131" y="3669471"/>
            <a:ext cx="3123210" cy="492443"/>
          </a:xfrm>
          <a:prstGeom prst="rect">
            <a:avLst/>
          </a:prstGeom>
          <a:solidFill>
            <a:schemeClr val="accent6">
              <a:lumMod val="20000"/>
              <a:lumOff val="80000"/>
            </a:schemeClr>
          </a:solidFill>
        </p:spPr>
        <p:txBody>
          <a:bodyPr wrap="square" rtlCol="0">
            <a:spAutoFit/>
          </a:bodyPr>
          <a:lstStyle/>
          <a:p>
            <a:r>
              <a:rPr lang="en-US" sz="2600" dirty="0"/>
              <a:t>Shiny web application</a:t>
            </a:r>
          </a:p>
        </p:txBody>
      </p:sp>
      <p:sp>
        <p:nvSpPr>
          <p:cNvPr id="3" name="TextBox 2">
            <a:extLst>
              <a:ext uri="{FF2B5EF4-FFF2-40B4-BE49-F238E27FC236}">
                <a16:creationId xmlns:a16="http://schemas.microsoft.com/office/drawing/2014/main" id="{EE642D72-4914-90E6-4FE3-05D8C631A2AF}"/>
              </a:ext>
            </a:extLst>
          </p:cNvPr>
          <p:cNvSpPr txBox="1"/>
          <p:nvPr/>
        </p:nvSpPr>
        <p:spPr>
          <a:xfrm>
            <a:off x="213756" y="2039456"/>
            <a:ext cx="1401288" cy="492443"/>
          </a:xfrm>
          <a:prstGeom prst="rect">
            <a:avLst/>
          </a:prstGeom>
          <a:solidFill>
            <a:schemeClr val="accent4">
              <a:lumMod val="20000"/>
              <a:lumOff val="80000"/>
            </a:schemeClr>
          </a:solidFill>
        </p:spPr>
        <p:txBody>
          <a:bodyPr wrap="square" rtlCol="0">
            <a:spAutoFit/>
          </a:bodyPr>
          <a:lstStyle/>
          <a:p>
            <a:r>
              <a:rPr lang="en-US" sz="2600" dirty="0"/>
              <a:t>Exercises</a:t>
            </a:r>
          </a:p>
        </p:txBody>
      </p:sp>
    </p:spTree>
    <p:extLst>
      <p:ext uri="{BB962C8B-B14F-4D97-AF65-F5344CB8AC3E}">
        <p14:creationId xmlns:p14="http://schemas.microsoft.com/office/powerpoint/2010/main" val="3206911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2AECD0-D662-C9FE-373F-F5D34CEA47AE}"/>
              </a:ext>
            </a:extLst>
          </p:cNvPr>
          <p:cNvSpPr txBox="1"/>
          <p:nvPr/>
        </p:nvSpPr>
        <p:spPr>
          <a:xfrm>
            <a:off x="108270" y="1000713"/>
            <a:ext cx="11947373" cy="3816429"/>
          </a:xfrm>
          <a:prstGeom prst="rect">
            <a:avLst/>
          </a:prstGeom>
          <a:noFill/>
        </p:spPr>
        <p:txBody>
          <a:bodyPr wrap="square" rtlCol="0">
            <a:spAutoFit/>
          </a:bodyPr>
          <a:lstStyle/>
          <a:p>
            <a:r>
              <a:rPr lang="en-US" sz="4400" b="1" dirty="0"/>
              <a:t>Random events.</a:t>
            </a:r>
            <a:endParaRPr lang="en-US" sz="4400" dirty="0"/>
          </a:p>
          <a:p>
            <a:pPr>
              <a:lnSpc>
                <a:spcPct val="150000"/>
              </a:lnSpc>
            </a:pPr>
            <a:r>
              <a:rPr lang="en-US" sz="3600" dirty="0"/>
              <a:t>Empirical phenomena which have the following two features:</a:t>
            </a:r>
          </a:p>
          <a:p>
            <a:pPr indent="311150"/>
            <a:r>
              <a:rPr lang="en-US" sz="3600" dirty="0"/>
              <a:t>1. They do not have deterministic regularity (i.e. observations</a:t>
            </a:r>
          </a:p>
          <a:p>
            <a:pPr marL="682625" indent="-58738"/>
            <a:r>
              <a:rPr lang="en-US" sz="3600" dirty="0"/>
              <a:t> of them do not always yield the same outcome)</a:t>
            </a:r>
          </a:p>
          <a:p>
            <a:pPr marL="762000" indent="-450850"/>
            <a:r>
              <a:rPr lang="en-US" sz="3600" dirty="0"/>
              <a:t>2. They possess some statistical regularity, indicated by the statistical stability of their frequencies.</a:t>
            </a:r>
          </a:p>
        </p:txBody>
      </p:sp>
      <p:sp>
        <p:nvSpPr>
          <p:cNvPr id="4" name="TextBox 3">
            <a:extLst>
              <a:ext uri="{FF2B5EF4-FFF2-40B4-BE49-F238E27FC236}">
                <a16:creationId xmlns:a16="http://schemas.microsoft.com/office/drawing/2014/main" id="{2E7D885C-D02D-4291-DE7D-2B0EAA8D03DC}"/>
              </a:ext>
            </a:extLst>
          </p:cNvPr>
          <p:cNvSpPr txBox="1"/>
          <p:nvPr/>
        </p:nvSpPr>
        <p:spPr>
          <a:xfrm>
            <a:off x="0" y="6502795"/>
            <a:ext cx="4457700" cy="369332"/>
          </a:xfrm>
          <a:prstGeom prst="rect">
            <a:avLst/>
          </a:prstGeom>
          <a:noFill/>
        </p:spPr>
        <p:txBody>
          <a:bodyPr wrap="square" rtlCol="0">
            <a:spAutoFit/>
          </a:bodyPr>
          <a:lstStyle/>
          <a:p>
            <a:r>
              <a:rPr lang="en-US" dirty="0"/>
              <a:t>Shiryaev Albert N., Probability-1, Third Edition</a:t>
            </a:r>
          </a:p>
        </p:txBody>
      </p:sp>
      <p:sp>
        <p:nvSpPr>
          <p:cNvPr id="7" name="Title 1">
            <a:extLst>
              <a:ext uri="{FF2B5EF4-FFF2-40B4-BE49-F238E27FC236}">
                <a16:creationId xmlns:a16="http://schemas.microsoft.com/office/drawing/2014/main" id="{D0F3FF4A-016D-E78B-F30D-AB9FCC2385FB}"/>
              </a:ext>
            </a:extLst>
          </p:cNvPr>
          <p:cNvSpPr txBox="1">
            <a:spLocks/>
          </p:cNvSpPr>
          <p:nvPr/>
        </p:nvSpPr>
        <p:spPr>
          <a:xfrm>
            <a:off x="18661" y="62168"/>
            <a:ext cx="12192000" cy="721895"/>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000" b="1" dirty="0"/>
              <a:t>Data analysis: frequentist inference</a:t>
            </a:r>
          </a:p>
        </p:txBody>
      </p:sp>
      <p:pic>
        <p:nvPicPr>
          <p:cNvPr id="9" name="Picture 8" descr="A hand reaching for a coin&#10;&#10;Description automatically generated">
            <a:extLst>
              <a:ext uri="{FF2B5EF4-FFF2-40B4-BE49-F238E27FC236}">
                <a16:creationId xmlns:a16="http://schemas.microsoft.com/office/drawing/2014/main" id="{C645BFAB-B7DA-96EB-674D-652AAC4C0100}"/>
              </a:ext>
            </a:extLst>
          </p:cNvPr>
          <p:cNvPicPr>
            <a:picLocks noChangeAspect="1"/>
          </p:cNvPicPr>
          <p:nvPr/>
        </p:nvPicPr>
        <p:blipFill>
          <a:blip r:embed="rId3"/>
          <a:stretch>
            <a:fillRect/>
          </a:stretch>
        </p:blipFill>
        <p:spPr>
          <a:xfrm>
            <a:off x="8945218" y="4719622"/>
            <a:ext cx="3110426" cy="2076210"/>
          </a:xfrm>
          <a:prstGeom prst="rect">
            <a:avLst/>
          </a:prstGeom>
        </p:spPr>
      </p:pic>
    </p:spTree>
    <p:extLst>
      <p:ext uri="{BB962C8B-B14F-4D97-AF65-F5344CB8AC3E}">
        <p14:creationId xmlns:p14="http://schemas.microsoft.com/office/powerpoint/2010/main" val="2255157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2AECD0-D662-C9FE-373F-F5D34CEA47AE}"/>
              </a:ext>
            </a:extLst>
          </p:cNvPr>
          <p:cNvSpPr txBox="1"/>
          <p:nvPr/>
        </p:nvSpPr>
        <p:spPr>
          <a:xfrm>
            <a:off x="108270" y="1000713"/>
            <a:ext cx="11947373" cy="2159566"/>
          </a:xfrm>
          <a:prstGeom prst="rect">
            <a:avLst/>
          </a:prstGeom>
          <a:noFill/>
        </p:spPr>
        <p:txBody>
          <a:bodyPr wrap="square" rtlCol="0">
            <a:spAutoFit/>
          </a:bodyPr>
          <a:lstStyle/>
          <a:p>
            <a:pPr>
              <a:spcAft>
                <a:spcPts val="1600"/>
              </a:spcAft>
            </a:pPr>
            <a:r>
              <a:rPr lang="en-US" sz="4400" b="1" dirty="0"/>
              <a:t>Random events.</a:t>
            </a:r>
            <a:endParaRPr lang="en-US" sz="4400" dirty="0"/>
          </a:p>
          <a:p>
            <a:r>
              <a:rPr lang="en-US" sz="3600" dirty="0"/>
              <a:t>“It is our task to detect regularity in the presence of confusion, order in the presence of chaos.”</a:t>
            </a:r>
          </a:p>
        </p:txBody>
      </p:sp>
      <p:sp>
        <p:nvSpPr>
          <p:cNvPr id="7" name="Title 1">
            <a:extLst>
              <a:ext uri="{FF2B5EF4-FFF2-40B4-BE49-F238E27FC236}">
                <a16:creationId xmlns:a16="http://schemas.microsoft.com/office/drawing/2014/main" id="{D0F3FF4A-016D-E78B-F30D-AB9FCC2385FB}"/>
              </a:ext>
            </a:extLst>
          </p:cNvPr>
          <p:cNvSpPr txBox="1">
            <a:spLocks/>
          </p:cNvSpPr>
          <p:nvPr/>
        </p:nvSpPr>
        <p:spPr>
          <a:xfrm>
            <a:off x="18661" y="62168"/>
            <a:ext cx="12192000" cy="721895"/>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000" b="1" dirty="0"/>
              <a:t>Data analysis: frequentist inference</a:t>
            </a:r>
          </a:p>
        </p:txBody>
      </p:sp>
      <p:pic>
        <p:nvPicPr>
          <p:cNvPr id="9" name="Picture 8" descr="A hand reaching for a coin&#10;&#10;Description automatically generated">
            <a:extLst>
              <a:ext uri="{FF2B5EF4-FFF2-40B4-BE49-F238E27FC236}">
                <a16:creationId xmlns:a16="http://schemas.microsoft.com/office/drawing/2014/main" id="{C645BFAB-B7DA-96EB-674D-652AAC4C0100}"/>
              </a:ext>
            </a:extLst>
          </p:cNvPr>
          <p:cNvPicPr>
            <a:picLocks noChangeAspect="1"/>
          </p:cNvPicPr>
          <p:nvPr/>
        </p:nvPicPr>
        <p:blipFill>
          <a:blip r:embed="rId3"/>
          <a:stretch>
            <a:fillRect/>
          </a:stretch>
        </p:blipFill>
        <p:spPr>
          <a:xfrm>
            <a:off x="8945218" y="4719622"/>
            <a:ext cx="3110426" cy="2076210"/>
          </a:xfrm>
          <a:prstGeom prst="rect">
            <a:avLst/>
          </a:prstGeom>
        </p:spPr>
      </p:pic>
      <p:sp>
        <p:nvSpPr>
          <p:cNvPr id="10" name="TextBox 9">
            <a:extLst>
              <a:ext uri="{FF2B5EF4-FFF2-40B4-BE49-F238E27FC236}">
                <a16:creationId xmlns:a16="http://schemas.microsoft.com/office/drawing/2014/main" id="{3C335A40-24A3-2A41-9CD9-3B77299793B5}"/>
              </a:ext>
            </a:extLst>
          </p:cNvPr>
          <p:cNvSpPr txBox="1"/>
          <p:nvPr/>
        </p:nvSpPr>
        <p:spPr>
          <a:xfrm>
            <a:off x="9940" y="6516468"/>
            <a:ext cx="7046844" cy="369332"/>
          </a:xfrm>
          <a:prstGeom prst="rect">
            <a:avLst/>
          </a:prstGeom>
          <a:noFill/>
        </p:spPr>
        <p:txBody>
          <a:bodyPr wrap="square">
            <a:spAutoFit/>
          </a:bodyPr>
          <a:lstStyle/>
          <a:p>
            <a:r>
              <a:rPr lang="en-GB" b="0" i="0" u="none" strike="noStrike" dirty="0">
                <a:solidFill>
                  <a:srgbClr val="212121"/>
                </a:solidFill>
                <a:effectLst/>
              </a:rPr>
              <a:t>Edwards A.W.F., Likelihood (Expanded Edition), 1992</a:t>
            </a:r>
            <a:endParaRPr lang="en-US" dirty="0"/>
          </a:p>
        </p:txBody>
      </p:sp>
    </p:spTree>
    <p:extLst>
      <p:ext uri="{BB962C8B-B14F-4D97-AF65-F5344CB8AC3E}">
        <p14:creationId xmlns:p14="http://schemas.microsoft.com/office/powerpoint/2010/main" val="4612373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3956</TotalTime>
  <Words>5510</Words>
  <Application>Microsoft Macintosh PowerPoint</Application>
  <PresentationFormat>Widescreen</PresentationFormat>
  <Paragraphs>1051</Paragraphs>
  <Slides>77</Slides>
  <Notes>55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77</vt:i4>
      </vt:variant>
    </vt:vector>
  </HeadingPairs>
  <TitlesOfParts>
    <vt:vector size="88" baseType="lpstr">
      <vt:lpstr>AdvP4C2BEC</vt:lpstr>
      <vt:lpstr>Aptos</vt:lpstr>
      <vt:lpstr>Arial</vt:lpstr>
      <vt:lpstr>BlinkMacSystemFont</vt:lpstr>
      <vt:lpstr>Calibri</vt:lpstr>
      <vt:lpstr>Calibri Light</vt:lpstr>
      <vt:lpstr>Courier New</vt:lpstr>
      <vt:lpstr>ElsevierGulliver</vt:lpstr>
      <vt:lpstr>Google Sans</vt:lpstr>
      <vt:lpstr>Wingdings</vt:lpstr>
      <vt:lpstr>Office Theme</vt:lpstr>
      <vt:lpstr>PowerPoint Presentation</vt:lpstr>
      <vt:lpstr>PowerPoint Presentation</vt:lpstr>
      <vt:lpstr>The Scope of Statistics</vt:lpstr>
      <vt:lpstr>Data types</vt:lpstr>
      <vt:lpstr>Data types</vt:lpstr>
      <vt:lpstr>Data analysis: descriptive statistics</vt:lpstr>
      <vt:lpstr>Descriptive statistics in preclinical research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Statistics?</dc:title>
  <dc:creator>Luca Porcu</dc:creator>
  <cp:lastModifiedBy>Chandra Sekhar Reddy Chilamakuri</cp:lastModifiedBy>
  <cp:revision>1039</cp:revision>
  <dcterms:created xsi:type="dcterms:W3CDTF">2023-10-04T10:04:01Z</dcterms:created>
  <dcterms:modified xsi:type="dcterms:W3CDTF">2024-11-07T16:22:01Z</dcterms:modified>
</cp:coreProperties>
</file>